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4"/>
  </p:notesMasterIdLst>
  <p:sldIdLst>
    <p:sldId id="309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2" r:id="rId17"/>
    <p:sldId id="301" r:id="rId18"/>
    <p:sldId id="304" r:id="rId19"/>
    <p:sldId id="305" r:id="rId20"/>
    <p:sldId id="306" r:id="rId21"/>
    <p:sldId id="307" r:id="rId22"/>
    <p:sldId id="308" r:id="rId23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875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B540129-F252-43EC-81C9-85D8D75A9A1F}" type="datetimeFigureOut">
              <a:rPr lang="it-IT" smtClean="0"/>
              <a:pPr/>
              <a:t>24/09/2016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BCFB53-B7CD-4433-A40E-B8CEAB34BAC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526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0DBA2-DBD8-48AD-91F4-72A91E67E6A0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4474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10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9092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11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473351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12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77909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13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995801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14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41395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15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67400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16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300578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17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056288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18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67222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19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51392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2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194571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20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40686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21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38735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22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829131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3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2988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4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88691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5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89782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6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4735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7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84812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8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283561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5E22-1F9D-4B04-9287-C3A30C340010}" type="slidenum">
              <a:rPr lang="it-IT" smtClean="0"/>
              <a:pPr/>
              <a:t>9</a:t>
            </a:fld>
            <a:endParaRPr lang="it-IT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48667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8604000" y="6552688"/>
            <a:ext cx="540000" cy="30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829452" fontAlgn="base">
              <a:spcBef>
                <a:spcPct val="50000"/>
              </a:spcBef>
              <a:spcAft>
                <a:spcPct val="0"/>
              </a:spcAft>
              <a:defRPr/>
            </a:pPr>
            <a:fld id="{57E75D11-2C87-495A-B296-A590D6FC38DC}" type="slidenum">
              <a:rPr lang="it-IT" sz="1400" b="1">
                <a:solidFill>
                  <a:srgbClr val="FFFFFF"/>
                </a:solidFill>
                <a:cs typeface="Lucida Sans Unicode" pitchFamily="34" charset="0"/>
              </a:rPr>
              <a:pPr defTabSz="82945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‹N›</a:t>
            </a:fld>
            <a:endParaRPr lang="it-IT" sz="1400" b="1" dirty="0">
              <a:solidFill>
                <a:srgbClr val="FFFFFF"/>
              </a:solidFill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2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62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95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8604000" y="6552688"/>
            <a:ext cx="540000" cy="292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6B52A0DD-DF66-44FB-B29B-DD2EE4F53665}" type="slidenum">
              <a:rPr lang="it-IT" sz="1400">
                <a:solidFill>
                  <a:srgbClr val="FFFFFF"/>
                </a:solidFill>
                <a:cs typeface="Lucida Sans Unicode" pitchFamily="34" charset="0"/>
              </a:rPr>
              <a:pPr defTabSz="407526" fontAlgn="base" hangingPunct="0">
                <a:lnSpc>
                  <a:spcPct val="93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‹N›</a:t>
            </a:fld>
            <a:endParaRPr lang="it-IT" sz="1400" dirty="0">
              <a:solidFill>
                <a:srgbClr val="FFFFFF"/>
              </a:solidFill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3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8604000" y="6552688"/>
            <a:ext cx="540000" cy="30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829452" fontAlgn="base">
              <a:spcBef>
                <a:spcPct val="50000"/>
              </a:spcBef>
              <a:spcAft>
                <a:spcPct val="0"/>
              </a:spcAft>
              <a:defRPr/>
            </a:pPr>
            <a:fld id="{2E91A5A4-5348-46B9-BE32-71A9BD8670CA}" type="slidenum">
              <a:rPr lang="it-IT" sz="1400" b="1">
                <a:solidFill>
                  <a:srgbClr val="FFFFFF"/>
                </a:solidFill>
                <a:cs typeface="Lucida Sans Unicode" pitchFamily="34" charset="0"/>
              </a:rPr>
              <a:pPr defTabSz="82945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‹N›</a:t>
            </a:fld>
            <a:endParaRPr lang="it-IT" sz="1400" b="1" dirty="0">
              <a:solidFill>
                <a:srgbClr val="FFFFFF"/>
              </a:solidFill>
              <a:cs typeface="Lucida Sans Unicode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560" y="620706"/>
            <a:ext cx="8533440" cy="360038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5325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8604000" y="6552688"/>
            <a:ext cx="540000" cy="30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829452" fontAlgn="base">
              <a:spcBef>
                <a:spcPct val="50000"/>
              </a:spcBef>
              <a:spcAft>
                <a:spcPct val="0"/>
              </a:spcAft>
              <a:defRPr/>
            </a:pPr>
            <a:fld id="{4EFB806F-CD2E-48DA-B42A-06BDC06BBAC9}" type="slidenum">
              <a:rPr lang="it-IT" sz="1400" b="1">
                <a:solidFill>
                  <a:srgbClr val="FFFFFF"/>
                </a:solidFill>
                <a:cs typeface="Lucida Sans Unicode" pitchFamily="34" charset="0"/>
              </a:rPr>
              <a:pPr defTabSz="82945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‹N›</a:t>
            </a:fld>
            <a:endParaRPr lang="it-IT" sz="1400" b="1" dirty="0">
              <a:solidFill>
                <a:srgbClr val="FFFFFF"/>
              </a:solidFill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1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8604000" y="6552688"/>
            <a:ext cx="540000" cy="30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829452" fontAlgn="base">
              <a:spcBef>
                <a:spcPct val="50000"/>
              </a:spcBef>
              <a:spcAft>
                <a:spcPct val="0"/>
              </a:spcAft>
              <a:defRPr/>
            </a:pPr>
            <a:fld id="{32171C28-9BB9-4E82-B6B2-CB2B3291BFD0}" type="slidenum">
              <a:rPr lang="it-IT" sz="1400" b="1">
                <a:solidFill>
                  <a:srgbClr val="FFFFFF"/>
                </a:solidFill>
                <a:cs typeface="Lucida Sans Unicode" pitchFamily="34" charset="0"/>
              </a:rPr>
              <a:pPr defTabSz="82945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‹N›</a:t>
            </a:fld>
            <a:endParaRPr lang="it-IT" sz="1400" b="1" dirty="0">
              <a:solidFill>
                <a:srgbClr val="FFFFFF"/>
              </a:solidFill>
              <a:cs typeface="Lucida Sans Unicode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560" y="620706"/>
            <a:ext cx="8533440" cy="360038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33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34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560" y="620706"/>
            <a:ext cx="8533440" cy="360038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06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27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94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4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10560" y="572495"/>
            <a:ext cx="853344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829452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b="1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8604000" y="6552688"/>
            <a:ext cx="540000" cy="30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defTabSz="829452" fontAlgn="base">
              <a:spcBef>
                <a:spcPct val="50000"/>
              </a:spcBef>
              <a:spcAft>
                <a:spcPct val="0"/>
              </a:spcAft>
              <a:defRPr/>
            </a:pPr>
            <a:fld id="{0EF7B089-7AD0-418E-AC56-540B2E24C277}" type="slidenum">
              <a:rPr lang="it-IT" sz="1400" b="1">
                <a:solidFill>
                  <a:srgbClr val="FFFFFF"/>
                </a:solidFill>
                <a:cs typeface="Lucida Sans Unicode" pitchFamily="34" charset="0"/>
              </a:rPr>
              <a:pPr defTabSz="82945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‹N›</a:t>
            </a:fld>
            <a:endParaRPr lang="it-IT" sz="1400" b="1" dirty="0">
              <a:solidFill>
                <a:srgbClr val="FFFFFF"/>
              </a:solidFill>
              <a:cs typeface="Lucida Sans Unicode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8" b="41999"/>
          <a:stretch/>
        </p:blipFill>
        <p:spPr>
          <a:xfrm>
            <a:off x="664247" y="77876"/>
            <a:ext cx="2016224" cy="40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8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 Narrow" pitchFamily="34" charset="0"/>
        </a:defRPr>
      </a:lvl5pPr>
      <a:lvl6pPr marL="457153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 Narrow" pitchFamily="34" charset="0"/>
        </a:defRPr>
      </a:lvl6pPr>
      <a:lvl7pPr marL="914305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 Narrow" pitchFamily="34" charset="0"/>
        </a:defRPr>
      </a:lvl7pPr>
      <a:lvl8pPr marL="1371458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 Narrow" pitchFamily="34" charset="0"/>
        </a:defRPr>
      </a:lvl8pPr>
      <a:lvl9pPr marL="182861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 Narrow" pitchFamily="34" charset="0"/>
        </a:defRPr>
      </a:lvl9pPr>
    </p:titleStyle>
    <p:bodyStyle>
      <a:lvl1pPr marL="342725" indent="-342725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611" indent="-28512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937" indent="-22752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64" indent="-22752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50" indent="-22752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0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E8065FBD-E169-45FE-9713-8419EE174460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1</a:t>
            </a:fld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900112" y="2348880"/>
            <a:ext cx="7848352" cy="95410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2800" dirty="0" smtClean="0">
                <a:latin typeface="Arial Narrow" pitchFamily="34" charset="0"/>
              </a:rPr>
              <a:t>VERIFICHE DELLE PRESTAZIONI ENERGETICHE ESTIVE DI EDIFICI AD ALTA EFFICIENZA A MILANO</a:t>
            </a:r>
            <a:endParaRPr lang="it-IT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99592" y="3615407"/>
            <a:ext cx="7218362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2400" dirty="0" smtClean="0">
                <a:latin typeface="Arial Narrow" pitchFamily="34" charset="0"/>
              </a:rPr>
              <a:t>Caso Studio #1</a:t>
            </a:r>
            <a:endParaRPr lang="it-IT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7" name="Immagine 6" descr="Immagine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01208"/>
            <a:ext cx="1522730" cy="617855"/>
          </a:xfrm>
          <a:prstGeom prst="rect">
            <a:avLst/>
          </a:prstGeom>
        </p:spPr>
      </p:pic>
      <p:pic>
        <p:nvPicPr>
          <p:cNvPr id="8" name="Immagine 7" descr="C:\Users\martuccia\Downloads\logo_incubatore_smal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19" y="6021288"/>
            <a:ext cx="1417955" cy="503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po 2"/>
          <p:cNvGrpSpPr/>
          <p:nvPr/>
        </p:nvGrpSpPr>
        <p:grpSpPr>
          <a:xfrm>
            <a:off x="3367320" y="5373216"/>
            <a:ext cx="2333626" cy="1251992"/>
            <a:chOff x="3407646" y="5301208"/>
            <a:chExt cx="2333626" cy="1251992"/>
          </a:xfrm>
        </p:grpSpPr>
        <p:pic>
          <p:nvPicPr>
            <p:cNvPr id="5" name="Immagine 4" descr="logoOrdArch_1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02405" y="5301208"/>
              <a:ext cx="1139825" cy="798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2"/>
            <p:cNvSpPr txBox="1">
              <a:spLocks noChangeArrowheads="1"/>
            </p:cNvSpPr>
            <p:nvPr/>
          </p:nvSpPr>
          <p:spPr bwMode="auto">
            <a:xfrm>
              <a:off x="3407646" y="6184900"/>
              <a:ext cx="2333626" cy="368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Ordine degli Architetti, Pianificatori, Paesaggisti e Conservatori della Provincia di Brescia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" name="Immagin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75" y="5877272"/>
            <a:ext cx="647700" cy="63754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43" y="5373216"/>
            <a:ext cx="1991165" cy="43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Grafico dispersi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0" y="2104315"/>
            <a:ext cx="7920000" cy="4205005"/>
          </a:xfrm>
          <a:prstGeom prst="rect">
            <a:avLst/>
          </a:prstGeom>
          <a:ln w="3175">
            <a:noFill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10</a:t>
            </a:fld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19012" y="6380486"/>
            <a:ext cx="465704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dirty="0" smtClean="0">
                <a:latin typeface="+mj-lt"/>
              </a:rPr>
              <a:t>Dispersione dei consumi per il condizionamento estivo rilevati per i Blocchi 1 e 2</a:t>
            </a:r>
            <a:endParaRPr lang="it-IT" sz="1200" b="0" dirty="0">
              <a:latin typeface="+mj-lt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I Presupposti del Lavoro Svolto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11</a:t>
            </a:fld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1426" y="2276872"/>
            <a:ext cx="7548966" cy="324704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it-IT" sz="1600" dirty="0" smtClean="0">
                <a:latin typeface="Arial Narrow" pitchFamily="34" charset="0"/>
              </a:rPr>
              <a:t>Nonostante l’immagine positiva restituita dalle campagne di monitoraggio per il campione d’analisi, durante il periodo estivo i consumi di diversi appartamenti sono risultati disallineati rispetto agli indici di prestazione attesi e mediamente rilevati. Ciò ha suggerito che</a:t>
            </a:r>
            <a:r>
              <a:rPr lang="it-IT" sz="1600" dirty="0" smtClean="0">
                <a:latin typeface="Arial Narrow" pitchFamily="34" charset="0"/>
              </a:rPr>
              <a:t>: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La vera incognita nella definizione delle prestazioni energetiche sta nelle </a:t>
            </a:r>
            <a:r>
              <a:rPr lang="it-IT" sz="1600" b="1" i="1" dirty="0">
                <a:latin typeface="Arial Narrow" pitchFamily="34" charset="0"/>
              </a:rPr>
              <a:t>modalità con cui l’utenza gestisce la climatizzazione</a:t>
            </a:r>
            <a:r>
              <a:rPr lang="it-IT" sz="1600" dirty="0" smtClean="0">
                <a:latin typeface="Arial Narrow" pitchFamily="34" charset="0"/>
              </a:rPr>
              <a:t>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Data l’esiguità del ∆ termico tra interno ed esterno, bastino </a:t>
            </a:r>
            <a:r>
              <a:rPr lang="it-IT" sz="1600" b="1" i="1" dirty="0">
                <a:latin typeface="Arial Narrow" pitchFamily="34" charset="0"/>
              </a:rPr>
              <a:t>piccole variazioni</a:t>
            </a:r>
            <a:r>
              <a:rPr lang="it-IT" sz="1600" dirty="0">
                <a:latin typeface="Arial Narrow" pitchFamily="34" charset="0"/>
              </a:rPr>
              <a:t> sulla temperatura di </a:t>
            </a:r>
            <a:r>
              <a:rPr lang="it-IT" sz="1600" dirty="0" err="1">
                <a:latin typeface="Arial Narrow" pitchFamily="34" charset="0"/>
              </a:rPr>
              <a:t>setpoint</a:t>
            </a:r>
            <a:r>
              <a:rPr lang="it-IT" sz="1600" dirty="0">
                <a:latin typeface="Arial Narrow" pitchFamily="34" charset="0"/>
              </a:rPr>
              <a:t> per determinare </a:t>
            </a:r>
            <a:r>
              <a:rPr lang="it-IT" sz="1600" b="1" i="1" dirty="0">
                <a:latin typeface="Arial Narrow" pitchFamily="34" charset="0"/>
              </a:rPr>
              <a:t>crescite esponenziali</a:t>
            </a:r>
            <a:r>
              <a:rPr lang="it-IT" sz="1600" dirty="0">
                <a:latin typeface="Arial Narrow" pitchFamily="34" charset="0"/>
              </a:rPr>
              <a:t> nella contabilizzazione dei consumi stagionali.</a:t>
            </a:r>
          </a:p>
          <a:p>
            <a:pPr algn="just"/>
            <a:endParaRPr lang="it-IT" sz="1600" b="1" i="1" dirty="0">
              <a:latin typeface="Arial Narrow" pitchFamily="34" charset="0"/>
            </a:endParaRPr>
          </a:p>
          <a:p>
            <a:pPr algn="just"/>
            <a:endParaRPr lang="it-IT" sz="1600" dirty="0" smtClean="0">
              <a:latin typeface="Arial Narrow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I Presupposti del Lavoro Svolto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12</a:t>
            </a:fld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1426" y="2294932"/>
            <a:ext cx="7548966" cy="370870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it-IT" sz="1600" dirty="0" smtClean="0">
                <a:latin typeface="Arial Narrow" pitchFamily="34" charset="0"/>
              </a:rPr>
              <a:t>Attraverso l’uso di </a:t>
            </a:r>
            <a:r>
              <a:rPr lang="it-IT" sz="1600" b="1" i="1" dirty="0" smtClean="0">
                <a:latin typeface="Arial Narrow" pitchFamily="34" charset="0"/>
              </a:rPr>
              <a:t>modelli di simulazione in regime dinamico</a:t>
            </a:r>
            <a:r>
              <a:rPr lang="it-IT" sz="1600" dirty="0" smtClean="0">
                <a:latin typeface="Arial Narrow" pitchFamily="34" charset="0"/>
              </a:rPr>
              <a:t>, implementati a partire dalle caratteristiche di progetto degli appartamenti costituenti il campione d’analisi, si è voluto ricostruire una </a:t>
            </a:r>
            <a:r>
              <a:rPr lang="it-IT" sz="1600" b="1" i="1" dirty="0" smtClean="0">
                <a:latin typeface="Arial Narrow" pitchFamily="34" charset="0"/>
              </a:rPr>
              <a:t>curva teorica di crescita dei consumi per il condizionamento estivo</a:t>
            </a:r>
            <a:r>
              <a:rPr lang="it-IT" sz="1600" dirty="0" smtClean="0">
                <a:latin typeface="Arial Narrow" pitchFamily="34" charset="0"/>
              </a:rPr>
              <a:t> che</a:t>
            </a:r>
            <a:r>
              <a:rPr lang="it-IT" sz="1600" dirty="0" smtClean="0">
                <a:latin typeface="Arial Narrow" pitchFamily="34" charset="0"/>
              </a:rPr>
              <a:t>: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Quantificasse le differenze percentuali dell’ET</a:t>
            </a:r>
            <a:r>
              <a:rPr lang="it-IT" sz="1600" baseline="-25000" dirty="0">
                <a:latin typeface="Arial Narrow" pitchFamily="34" charset="0"/>
              </a:rPr>
              <a:t>C</a:t>
            </a:r>
            <a:r>
              <a:rPr lang="it-IT" sz="1600" dirty="0">
                <a:latin typeface="Arial Narrow" pitchFamily="34" charset="0"/>
              </a:rPr>
              <a:t> che si ottengono per variazioni progressive della temperatura di </a:t>
            </a:r>
            <a:r>
              <a:rPr lang="it-IT" sz="1600" dirty="0" err="1">
                <a:latin typeface="Arial Narrow" pitchFamily="34" charset="0"/>
              </a:rPr>
              <a:t>setpoint</a:t>
            </a:r>
            <a:r>
              <a:rPr lang="it-IT" sz="1600" dirty="0">
                <a:latin typeface="Arial Narrow" pitchFamily="34" charset="0"/>
              </a:rPr>
              <a:t> di ± 1C° rispetto a quella standard di 26°C;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Permettesse di risalire alle temperature interne di tutte le unità residenziali presenti nell’intervento edilizio oggetto di studio</a:t>
            </a:r>
            <a:r>
              <a:rPr lang="it-IT" sz="1600" dirty="0" smtClean="0">
                <a:latin typeface="Arial Narrow" pitchFamily="34" charset="0"/>
              </a:rPr>
              <a:t>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Avesse un discreto carattere di generalità.</a:t>
            </a:r>
          </a:p>
          <a:p>
            <a:pPr algn="just">
              <a:spcAft>
                <a:spcPts val="1800"/>
              </a:spcAft>
            </a:pPr>
            <a:endParaRPr lang="it-IT" sz="1600" dirty="0">
              <a:latin typeface="Arial Narrow" pitchFamily="34" charset="0"/>
            </a:endParaRPr>
          </a:p>
          <a:p>
            <a:pPr algn="just">
              <a:spcAft>
                <a:spcPts val="1800"/>
              </a:spcAft>
            </a:pPr>
            <a:endParaRPr lang="it-IT" sz="1600" dirty="0" smtClean="0">
              <a:latin typeface="Arial Narrow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Gli Obiettivi del Lavoro Svolto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13</a:t>
            </a:fld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1426" y="2276872"/>
            <a:ext cx="7548966" cy="2508379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600" dirty="0" smtClean="0">
                <a:latin typeface="Arial Narrow" pitchFamily="34" charset="0"/>
              </a:rPr>
              <a:t>Per il conseguimento degli obiettivi dichiarati, il lavoro è stato articolato in </a:t>
            </a:r>
            <a:r>
              <a:rPr lang="it-IT" sz="1600" b="1" i="1" dirty="0" smtClean="0">
                <a:latin typeface="Arial Narrow" pitchFamily="34" charset="0"/>
              </a:rPr>
              <a:t>due fasi distinte</a:t>
            </a:r>
            <a:r>
              <a:rPr lang="it-IT" sz="1600" dirty="0" smtClean="0">
                <a:latin typeface="Arial Narrow" pitchFamily="34" charset="0"/>
              </a:rPr>
              <a:t>: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Allineamento dei modelli simulati alle condizioni reali in cui si sono svolte le campagne di monitoraggio invernale ed estivo e verifica delle prestazioni energetiche complessive del campione d’analisi</a:t>
            </a:r>
            <a:r>
              <a:rPr lang="it-IT" sz="1600" dirty="0" smtClean="0">
                <a:latin typeface="Arial Narrow" pitchFamily="34" charset="0"/>
              </a:rPr>
              <a:t>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Costruzione della curva di crescita teorica dei consumi e confronto della stessa con quella empiricamente determinata.</a:t>
            </a:r>
          </a:p>
          <a:p>
            <a:endParaRPr lang="it-IT" sz="1600" dirty="0" smtClean="0">
              <a:latin typeface="Arial Narrow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Le Fasi del Lavoro Svolto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14</a:t>
            </a:fld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1426" y="2276872"/>
            <a:ext cx="7548966" cy="83099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latin typeface="Arial Narrow" pitchFamily="34" charset="0"/>
              </a:rPr>
              <a:t>La costruzione dell’</a:t>
            </a:r>
            <a:r>
              <a:rPr lang="it-IT" sz="1600" b="1" i="1" dirty="0" smtClean="0">
                <a:latin typeface="Arial Narrow" pitchFamily="34" charset="0"/>
              </a:rPr>
              <a:t>Anno Meteorologico Reale</a:t>
            </a:r>
            <a:r>
              <a:rPr lang="it-IT" sz="1600" dirty="0" smtClean="0">
                <a:latin typeface="Arial Narrow" pitchFamily="34" charset="0"/>
              </a:rPr>
              <a:t> per Milano ha permesso di confrontare senza normalizzazioni i risultati delle simulazioni con quanto emerso dalle due campagne di monitoraggio per i periodi invernale ed estivo (fonte: ARPA)</a:t>
            </a:r>
          </a:p>
        </p:txBody>
      </p:sp>
      <p:pic>
        <p:nvPicPr>
          <p:cNvPr id="15" name="Immagine 14" descr="Grafico Anno Re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252909"/>
            <a:ext cx="6400800" cy="3272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Fase 1: Verifica delle Prestazioni Energetiche – </a:t>
            </a:r>
            <a:r>
              <a:rPr lang="it-IT" b="1" dirty="0" err="1" smtClean="0">
                <a:latin typeface="Arial Narrow" pitchFamily="34" charset="0"/>
              </a:rPr>
              <a:t>Weather</a:t>
            </a:r>
            <a:r>
              <a:rPr lang="it-IT" b="1" dirty="0" smtClean="0">
                <a:latin typeface="Arial Narrow" pitchFamily="34" charset="0"/>
              </a:rPr>
              <a:t> Data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15</a:t>
            </a:fld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1426" y="2276872"/>
            <a:ext cx="7548966" cy="2508379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it-IT" sz="1600" dirty="0" smtClean="0">
                <a:latin typeface="+mj-lt"/>
              </a:rPr>
              <a:t>Per simulare correttamente il campione d’analisi è stato necessario interpretare e dunque definire le </a:t>
            </a:r>
            <a:r>
              <a:rPr lang="it-IT" sz="1600" b="1" i="1" dirty="0" smtClean="0">
                <a:latin typeface="+mj-lt"/>
              </a:rPr>
              <a:t>modalità di interazione tra utenza e sistema edificio</a:t>
            </a:r>
            <a:r>
              <a:rPr lang="it-IT" sz="1600" dirty="0" smtClean="0">
                <a:latin typeface="+mj-lt"/>
              </a:rPr>
              <a:t>. Pertanto</a:t>
            </a:r>
            <a:r>
              <a:rPr lang="it-IT" sz="1600" dirty="0" smtClean="0">
                <a:latin typeface="+mj-lt"/>
              </a:rPr>
              <a:t>: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A mezzo di breve questionario sono stati determinati composizione del nucleo familiare, tempo passato mediamente in casa, gestione del termostato, gestione delle tapparelle.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Definizione statistica degli </a:t>
            </a:r>
            <a:r>
              <a:rPr lang="it-IT" sz="1600" dirty="0" err="1">
                <a:latin typeface="Arial Narrow" pitchFamily="34" charset="0"/>
              </a:rPr>
              <a:t>Internal</a:t>
            </a:r>
            <a:r>
              <a:rPr lang="it-IT" sz="1600" dirty="0">
                <a:latin typeface="Arial Narrow" pitchFamily="34" charset="0"/>
              </a:rPr>
              <a:t> </a:t>
            </a:r>
            <a:r>
              <a:rPr lang="it-IT" sz="1600" dirty="0" err="1">
                <a:latin typeface="Arial Narrow" pitchFamily="34" charset="0"/>
              </a:rPr>
              <a:t>Gains</a:t>
            </a:r>
            <a:r>
              <a:rPr lang="it-IT" sz="1600" dirty="0">
                <a:latin typeface="Arial Narrow" pitchFamily="34" charset="0"/>
              </a:rPr>
              <a:t> con dati di consumo mediamente rilevati in Italia (fonte: progetto MICENE – </a:t>
            </a:r>
            <a:r>
              <a:rPr lang="it-IT" sz="1600" dirty="0" err="1">
                <a:latin typeface="Arial Narrow" pitchFamily="34" charset="0"/>
              </a:rPr>
              <a:t>MIsure</a:t>
            </a:r>
            <a:r>
              <a:rPr lang="it-IT" sz="1600" dirty="0">
                <a:latin typeface="Arial Narrow" pitchFamily="34" charset="0"/>
              </a:rPr>
              <a:t> dei Consumi di </a:t>
            </a:r>
            <a:r>
              <a:rPr lang="it-IT" sz="1600" dirty="0" err="1">
                <a:latin typeface="Arial Narrow" pitchFamily="34" charset="0"/>
              </a:rPr>
              <a:t>ENergia</a:t>
            </a:r>
            <a:r>
              <a:rPr lang="it-IT" sz="1600" dirty="0">
                <a:latin typeface="Arial Narrow" pitchFamily="34" charset="0"/>
              </a:rPr>
              <a:t> Elettrica in 110 abitazioni italiane).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endParaRPr lang="it-IT" sz="1600" dirty="0" smtClean="0">
              <a:latin typeface="+mj-lt"/>
            </a:endParaRPr>
          </a:p>
        </p:txBody>
      </p:sp>
      <p:pic>
        <p:nvPicPr>
          <p:cNvPr id="13" name="Immagine 12" descr="Tabella End-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2000" y="4426413"/>
            <a:ext cx="6120000" cy="195491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492007" y="6392361"/>
            <a:ext cx="416011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dirty="0" smtClean="0">
                <a:latin typeface="+mj-lt"/>
              </a:rPr>
              <a:t>Ripartizione giornaliera delle potenze elettriche per il campione d’analisi</a:t>
            </a:r>
            <a:endParaRPr lang="it-IT" sz="1200" b="0" dirty="0">
              <a:latin typeface="+mj-lt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Fase 1: Verifica delle Prestazioni Energetiche – Utenza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16</a:t>
            </a:fld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1426" y="2276872"/>
            <a:ext cx="7548966" cy="203132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it-IT" sz="1600" b="1" i="1" dirty="0" smtClean="0">
                <a:latin typeface="Arial Narrow" pitchFamily="34" charset="0"/>
              </a:rPr>
              <a:t>Prove </a:t>
            </a:r>
            <a:r>
              <a:rPr lang="it-IT" sz="1600" b="1" i="1" dirty="0" err="1" smtClean="0">
                <a:latin typeface="Arial Narrow" pitchFamily="34" charset="0"/>
              </a:rPr>
              <a:t>termoflussimetriche</a:t>
            </a:r>
            <a:r>
              <a:rPr lang="it-IT" sz="1600" dirty="0" smtClean="0">
                <a:latin typeface="Arial Narrow" pitchFamily="34" charset="0"/>
              </a:rPr>
              <a:t> come momento fondamentale per la verifica delle caratteristiche prestazionali del caso studio, rispetto a quanto dichiarato nella documentazione di progetto. Hanno infatti permesso di</a:t>
            </a:r>
            <a:r>
              <a:rPr lang="it-IT" sz="1600" dirty="0" smtClean="0">
                <a:latin typeface="Arial Narrow" pitchFamily="34" charset="0"/>
              </a:rPr>
              <a:t>: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Appurare il valore di conduttanza </a:t>
            </a:r>
            <a:r>
              <a:rPr lang="it-IT" sz="1600" i="1" dirty="0">
                <a:cs typeface="GreekS" pitchFamily="2" charset="0"/>
              </a:rPr>
              <a:t>c</a:t>
            </a:r>
            <a:r>
              <a:rPr lang="it-IT" sz="1600" dirty="0">
                <a:latin typeface="Arial Narrow" pitchFamily="34" charset="0"/>
              </a:rPr>
              <a:t> delle pareti di tamponamento</a:t>
            </a:r>
            <a:r>
              <a:rPr lang="it-IT" sz="1600" dirty="0" smtClean="0">
                <a:latin typeface="Arial Narrow" pitchFamily="34" charset="0"/>
              </a:rPr>
              <a:t>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Confrontare il flusso termico specifico rilevato con quello calcolato dal motore di simulazione, al fine di riconfermare la bontà dei risultati </a:t>
            </a:r>
            <a:r>
              <a:rPr lang="it-IT" sz="1600" dirty="0" smtClean="0">
                <a:latin typeface="Arial Narrow" pitchFamily="34" charset="0"/>
              </a:rPr>
              <a:t>prodotti.</a:t>
            </a:r>
            <a:endParaRPr lang="it-IT" sz="1600" dirty="0" smtClean="0">
              <a:latin typeface="Arial Narrow" pitchFamily="34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365760" y="4509120"/>
            <a:ext cx="8412480" cy="2286016"/>
            <a:chOff x="365760" y="3653947"/>
            <a:chExt cx="8412480" cy="2286016"/>
          </a:xfrm>
        </p:grpSpPr>
        <p:pic>
          <p:nvPicPr>
            <p:cNvPr id="15" name="Immagine 14" descr="Flusso di calore specific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" y="3653947"/>
              <a:ext cx="8412480" cy="1265099"/>
            </a:xfrm>
            <a:prstGeom prst="rect">
              <a:avLst/>
            </a:prstGeom>
          </p:spPr>
        </p:pic>
        <p:sp>
          <p:nvSpPr>
            <p:cNvPr id="17" name="CasellaDiTesto 16"/>
            <p:cNvSpPr txBox="1"/>
            <p:nvPr/>
          </p:nvSpPr>
          <p:spPr>
            <a:xfrm>
              <a:off x="3484128" y="5478298"/>
              <a:ext cx="47099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i="1" dirty="0" smtClean="0">
                  <a:solidFill>
                    <a:srgbClr val="FF0000"/>
                  </a:solidFill>
                </a:rPr>
                <a:t>Differenza percentuale = 0,67%</a:t>
              </a:r>
              <a:endParaRPr lang="it-IT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Connettore 1 17"/>
            <p:cNvCxnSpPr/>
            <p:nvPr/>
          </p:nvCxnSpPr>
          <p:spPr bwMode="auto">
            <a:xfrm rot="5400000">
              <a:off x="3571868" y="5061441"/>
              <a:ext cx="285752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 bwMode="auto">
            <a:xfrm rot="5400000">
              <a:off x="7873384" y="5060647"/>
              <a:ext cx="285752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 bwMode="auto">
            <a:xfrm>
              <a:off x="3717759" y="5204317"/>
              <a:ext cx="429768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/>
            <p:nvPr/>
          </p:nvCxnSpPr>
          <p:spPr bwMode="auto">
            <a:xfrm rot="5400000">
              <a:off x="5699458" y="5342271"/>
              <a:ext cx="27432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Fase 1: Verifica delle Prestazioni Energetiche – </a:t>
            </a:r>
            <a:r>
              <a:rPr lang="it-IT" b="1" dirty="0" err="1" smtClean="0">
                <a:latin typeface="Arial Narrow" pitchFamily="34" charset="0"/>
              </a:rPr>
              <a:t>Flux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17</a:t>
            </a:fld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14" name="Immagine 13" descr="Termoflu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291552"/>
            <a:ext cx="7318566" cy="4873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asellaDiTesto 14"/>
          <p:cNvSpPr txBox="1"/>
          <p:nvPr/>
        </p:nvSpPr>
        <p:spPr>
          <a:xfrm>
            <a:off x="815709" y="6309320"/>
            <a:ext cx="451117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dirty="0" smtClean="0">
                <a:latin typeface="+mj-lt"/>
              </a:rPr>
              <a:t>Conduzione di prove </a:t>
            </a:r>
            <a:r>
              <a:rPr lang="it-IT" sz="1200" dirty="0" err="1" smtClean="0">
                <a:latin typeface="+mj-lt"/>
              </a:rPr>
              <a:t>termoflussimetriche</a:t>
            </a:r>
            <a:r>
              <a:rPr lang="it-IT" sz="1200" dirty="0" smtClean="0">
                <a:latin typeface="+mj-lt"/>
              </a:rPr>
              <a:t> in uno degli appartamenti campione</a:t>
            </a:r>
            <a:endParaRPr lang="it-IT" sz="12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18</a:t>
            </a:fld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1426" y="2276872"/>
            <a:ext cx="7548966" cy="107721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latin typeface="+mj-lt"/>
              </a:rPr>
              <a:t>Il valore di ET</a:t>
            </a:r>
            <a:r>
              <a:rPr lang="it-IT" sz="1600" baseline="-25000" dirty="0" smtClean="0">
                <a:latin typeface="+mj-lt"/>
              </a:rPr>
              <a:t>C</a:t>
            </a:r>
            <a:r>
              <a:rPr lang="it-IT" sz="1600" dirty="0" smtClean="0">
                <a:latin typeface="+mj-lt"/>
              </a:rPr>
              <a:t> riportato nell’ACE, con i suoi 32,32 kWh/m</a:t>
            </a:r>
            <a:r>
              <a:rPr lang="it-IT" sz="1600" baseline="30000" dirty="0" smtClean="0">
                <a:latin typeface="+mj-lt"/>
              </a:rPr>
              <a:t>2</a:t>
            </a:r>
            <a:r>
              <a:rPr lang="it-IT" sz="1600" dirty="0" smtClean="0">
                <a:latin typeface="+mj-lt"/>
              </a:rPr>
              <a:t>anno, appare </a:t>
            </a:r>
            <a:r>
              <a:rPr lang="it-IT" sz="1600" b="1" i="1" dirty="0" smtClean="0">
                <a:latin typeface="+mj-lt"/>
              </a:rPr>
              <a:t>sovrastimato</a:t>
            </a:r>
            <a:r>
              <a:rPr lang="it-IT" sz="1600" dirty="0" smtClean="0">
                <a:latin typeface="+mj-lt"/>
              </a:rPr>
              <a:t>. Pertanto, sia monitoraggio che simulazioni in regime dinamico hanno evidenziato le alte prestazioni energetiche del campione d’analisi (da 10,61 a 22,55 kWh/m</a:t>
            </a:r>
            <a:r>
              <a:rPr lang="it-IT" sz="1600" baseline="30000" dirty="0" smtClean="0">
                <a:latin typeface="+mj-lt"/>
              </a:rPr>
              <a:t>2</a:t>
            </a:r>
            <a:r>
              <a:rPr lang="it-IT" sz="1600" dirty="0" smtClean="0">
                <a:latin typeface="+mj-lt"/>
              </a:rPr>
              <a:t>anno). </a:t>
            </a:r>
          </a:p>
          <a:p>
            <a:pPr algn="just"/>
            <a:endParaRPr lang="it-IT" sz="1600" dirty="0" smtClean="0">
              <a:latin typeface="+mj-lt"/>
            </a:endParaRPr>
          </a:p>
        </p:txBody>
      </p:sp>
      <p:pic>
        <p:nvPicPr>
          <p:cNvPr id="16" name="Immagine 15" descr="Nuovo grafico ET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2000" y="3271797"/>
            <a:ext cx="5760000" cy="320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Fase 1: Verifica delle Prestazioni Energetiche – Confronto ACE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19</a:t>
            </a:fld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pic>
        <p:nvPicPr>
          <p:cNvPr id="9" name="Immagine 8" descr="Tabella crescita consumi re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000" y="2031150"/>
            <a:ext cx="7200000" cy="1397850"/>
          </a:xfrm>
          <a:prstGeom prst="rect">
            <a:avLst/>
          </a:prstGeom>
        </p:spPr>
      </p:pic>
      <p:pic>
        <p:nvPicPr>
          <p:cNvPr id="11" name="Immagine 10" descr="Curva di crescita reali.jpg"/>
          <p:cNvPicPr>
            <a:picLocks noChangeAspect="1"/>
          </p:cNvPicPr>
          <p:nvPr/>
        </p:nvPicPr>
        <p:blipFill>
          <a:blip r:embed="rId4" cstate="print"/>
          <a:srcRect r="1041"/>
          <a:stretch>
            <a:fillRect/>
          </a:stretch>
        </p:blipFill>
        <p:spPr>
          <a:xfrm>
            <a:off x="1692000" y="3573016"/>
            <a:ext cx="5760000" cy="2899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Fase 2: Curva di Crescita dei Consumi in Raffrescamento - Reale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882650" y="2368550"/>
            <a:ext cx="7218363" cy="180049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 smtClean="0">
                <a:latin typeface="Arial Narrow" pitchFamily="34" charset="0"/>
              </a:rPr>
              <a:t>La Direttiva 91/2002, recepita a livello nazionale dal </a:t>
            </a:r>
            <a:r>
              <a:rPr lang="it-IT" sz="1600" dirty="0" err="1" smtClean="0">
                <a:latin typeface="Arial Narrow" pitchFamily="34" charset="0"/>
              </a:rPr>
              <a:t>D.lgs</a:t>
            </a:r>
            <a:r>
              <a:rPr lang="it-IT" sz="1600" dirty="0" smtClean="0">
                <a:latin typeface="Arial Narrow" pitchFamily="34" charset="0"/>
              </a:rPr>
              <a:t> 192/2005, ha introdotto nuove regole per la progettazione efficiente degli edifici, rendendo obbligatoria la </a:t>
            </a:r>
            <a:r>
              <a:rPr lang="it-IT" sz="1600" b="1" i="1" dirty="0" smtClean="0">
                <a:latin typeface="Arial Narrow" pitchFamily="34" charset="0"/>
              </a:rPr>
              <a:t>certificazione energetica</a:t>
            </a:r>
            <a:r>
              <a:rPr lang="it-IT" sz="1600" dirty="0" smtClean="0">
                <a:latin typeface="Arial Narrow" pitchFamily="34" charset="0"/>
              </a:rPr>
              <a:t>. Questa riguarda: climatizzazione invernale e estiva, produzione di ACS, la ventilazione e gli usi elettrici per l’illuminazione.  </a:t>
            </a:r>
            <a:endParaRPr lang="it-IT" sz="1600" dirty="0" smtClean="0">
              <a:latin typeface="Arial Narrow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Per la </a:t>
            </a:r>
            <a:r>
              <a:rPr lang="it-IT" sz="1600" b="1" i="1" dirty="0">
                <a:latin typeface="Arial Narrow" pitchFamily="34" charset="0"/>
              </a:rPr>
              <a:t>climatizzazione estiva</a:t>
            </a:r>
            <a:r>
              <a:rPr lang="it-IT" sz="1600" dirty="0">
                <a:latin typeface="Arial Narrow" pitchFamily="34" charset="0"/>
              </a:rPr>
              <a:t>, le norme tecniche di riferimento si basano sulla norma EN 13790 2008 che estende al calcolo estivo un </a:t>
            </a:r>
            <a:r>
              <a:rPr lang="it-IT" sz="1600" b="1" i="1" dirty="0">
                <a:latin typeface="Arial Narrow" pitchFamily="34" charset="0"/>
              </a:rPr>
              <a:t>modello che nasce per il calcolo invernale</a:t>
            </a:r>
            <a:r>
              <a:rPr lang="it-IT" sz="1600" dirty="0" smtClean="0">
                <a:latin typeface="Arial Narrow" pitchFamily="34" charset="0"/>
              </a:rPr>
              <a:t>.</a:t>
            </a:r>
            <a:endParaRPr lang="it-IT" sz="1600" dirty="0">
              <a:latin typeface="Arial Narrow" pitchFamily="34" charset="0"/>
            </a:endParaRPr>
          </a:p>
        </p:txBody>
      </p:sp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2</a:t>
            </a:fld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Contestualizzazione del Lavoro Svolto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20</a:t>
            </a:fld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82650" y="2204864"/>
            <a:ext cx="7218363" cy="1061829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 smtClean="0">
                <a:latin typeface="+mj-lt"/>
              </a:rPr>
              <a:t>Elementi di partizionamento orizzontale e verticale </a:t>
            </a:r>
            <a:r>
              <a:rPr lang="it-IT" sz="1600" b="1" i="1" dirty="0" smtClean="0">
                <a:latin typeface="+mj-lt"/>
              </a:rPr>
              <a:t>adiabatici</a:t>
            </a:r>
            <a:r>
              <a:rPr lang="it-IT" sz="1600" dirty="0" smtClean="0">
                <a:latin typeface="+mj-lt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>
                <a:latin typeface="+mj-lt"/>
              </a:rPr>
              <a:t>Rotazione progressiva degli appartamenti costituenti il campione d’analisi di 90</a:t>
            </a:r>
            <a:r>
              <a:rPr lang="it-IT" sz="1600" dirty="0" smtClean="0">
                <a:latin typeface="+mj-lt"/>
              </a:rPr>
              <a:t>°</a:t>
            </a:r>
            <a:endParaRPr lang="it-IT" sz="1600" dirty="0">
              <a:latin typeface="+mj-lt"/>
            </a:endParaRPr>
          </a:p>
          <a:p>
            <a:pPr algn="just"/>
            <a:endParaRPr lang="it-IT" sz="1600" dirty="0" smtClean="0">
              <a:latin typeface="+mj-lt"/>
            </a:endParaRPr>
          </a:p>
        </p:txBody>
      </p:sp>
      <p:pic>
        <p:nvPicPr>
          <p:cNvPr id="17" name="Immagine 16" descr="Curva di crescita teor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2000" y="3284984"/>
            <a:ext cx="5760000" cy="324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Fase 2: Curva di Crescita dei Consumi in Raffrescamento - Teorica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21</a:t>
            </a:fld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grpSp>
        <p:nvGrpSpPr>
          <p:cNvPr id="11" name="Gruppo 10"/>
          <p:cNvGrpSpPr/>
          <p:nvPr/>
        </p:nvGrpSpPr>
        <p:grpSpPr>
          <a:xfrm>
            <a:off x="228600" y="2185733"/>
            <a:ext cx="8686800" cy="4267603"/>
            <a:chOff x="228600" y="1888601"/>
            <a:chExt cx="8686800" cy="4267603"/>
          </a:xfrm>
        </p:grpSpPr>
        <p:pic>
          <p:nvPicPr>
            <p:cNvPr id="15" name="Immagine 14" descr="Sovrapposizione curv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888601"/>
              <a:ext cx="8686800" cy="42676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6" name="Gruppo 10"/>
            <p:cNvGrpSpPr/>
            <p:nvPr/>
          </p:nvGrpSpPr>
          <p:grpSpPr>
            <a:xfrm>
              <a:off x="2504856" y="1952819"/>
              <a:ext cx="6351094" cy="818164"/>
              <a:chOff x="2674984" y="2109321"/>
              <a:chExt cx="6351094" cy="818164"/>
            </a:xfrm>
          </p:grpSpPr>
          <p:sp>
            <p:nvSpPr>
              <p:cNvPr id="18" name="Freccia in giù 17"/>
              <p:cNvSpPr/>
              <p:nvPr/>
            </p:nvSpPr>
            <p:spPr bwMode="auto">
              <a:xfrm rot="3761320">
                <a:off x="2903584" y="2241685"/>
                <a:ext cx="457200" cy="914400"/>
              </a:xfrm>
              <a:prstGeom prst="downArrow">
                <a:avLst/>
              </a:prstGeom>
              <a:solidFill>
                <a:srgbClr val="85A8CF"/>
              </a:solidFill>
              <a:ln>
                <a:solidFill>
                  <a:srgbClr val="004D82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3740657" y="2109321"/>
                <a:ext cx="5285421" cy="76944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2000" dirty="0" smtClean="0">
                    <a:solidFill>
                      <a:srgbClr val="FF0000"/>
                    </a:solidFill>
                  </a:rPr>
                  <a:t>Le linee di tendenza reale e teorica possono </a:t>
                </a:r>
              </a:p>
              <a:p>
                <a:pPr algn="ctr"/>
                <a:r>
                  <a:rPr lang="it-IT" sz="2000" dirty="0" smtClean="0">
                    <a:solidFill>
                      <a:srgbClr val="FF0000"/>
                    </a:solidFill>
                  </a:rPr>
                  <a:t>dirsi sostanzialmente </a:t>
                </a:r>
                <a:r>
                  <a:rPr lang="it-IT" sz="2000" b="1" i="1" dirty="0" smtClean="0">
                    <a:solidFill>
                      <a:srgbClr val="FF0000"/>
                    </a:solidFill>
                  </a:rPr>
                  <a:t>coincidenti</a:t>
                </a:r>
                <a:endParaRPr lang="it-IT" sz="2000" b="1" i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Fase 2: Curva di Crescita dei Consumi in Raffrescamento - Confronto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22</a:t>
            </a:fld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1426" y="2276872"/>
            <a:ext cx="7548966" cy="372409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it-IT" sz="1600" dirty="0" smtClean="0">
                <a:latin typeface="+mj-lt"/>
              </a:rPr>
              <a:t>Tale risultato riconferma l’effettivo valore aggiunto delle unità residenziali oggetto di studio e, più in generale, dei sistemi ad alta efficienza → maggior consumo rilevato ascrivibile, non già alle caratteristiche costruttive del sistema edilizio studiato, quanto piuttosto alle </a:t>
            </a:r>
            <a:r>
              <a:rPr lang="it-IT" sz="1600" b="1" i="1" dirty="0" smtClean="0">
                <a:latin typeface="+mj-lt"/>
              </a:rPr>
              <a:t>modalità di gestione</a:t>
            </a:r>
            <a:r>
              <a:rPr lang="it-IT" sz="1600" dirty="0" smtClean="0">
                <a:latin typeface="+mj-lt"/>
              </a:rPr>
              <a:t> dei sistemi da parte dell’utenza. Pertanto: </a:t>
            </a:r>
            <a:endParaRPr lang="it-IT" sz="1600" dirty="0" smtClean="0">
              <a:latin typeface="+mj-lt"/>
            </a:endParaRPr>
          </a:p>
          <a:p>
            <a:pPr marL="285750" lvl="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+mj-lt"/>
              </a:rPr>
              <a:t>Il bilancio energetico estivo è un </a:t>
            </a:r>
            <a:r>
              <a:rPr lang="it-IT" sz="1600" b="1" dirty="0">
                <a:latin typeface="+mj-lt"/>
              </a:rPr>
              <a:t>bilancio complesso </a:t>
            </a:r>
            <a:r>
              <a:rPr lang="it-IT" sz="1600" dirty="0">
                <a:latin typeface="+mj-lt"/>
              </a:rPr>
              <a:t>e gli attuali modelli di calcolo </a:t>
            </a:r>
            <a:r>
              <a:rPr lang="it-IT" sz="1600" b="1" dirty="0">
                <a:latin typeface="+mj-lt"/>
              </a:rPr>
              <a:t>non sono in grado di restituire una modellazione coerente</a:t>
            </a:r>
            <a:r>
              <a:rPr lang="it-IT" sz="1600" dirty="0">
                <a:latin typeface="+mj-lt"/>
              </a:rPr>
              <a:t> con le aspettative di funzionamento reale;</a:t>
            </a:r>
          </a:p>
          <a:p>
            <a:pPr marL="285750" lvl="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+mj-lt"/>
              </a:rPr>
              <a:t>L’analisi condotta evidenzia una sostanziale </a:t>
            </a:r>
            <a:r>
              <a:rPr lang="it-IT" sz="1600" b="1" dirty="0">
                <a:latin typeface="+mj-lt"/>
              </a:rPr>
              <a:t>incapacità</a:t>
            </a:r>
            <a:r>
              <a:rPr lang="it-IT" sz="1600" dirty="0">
                <a:latin typeface="+mj-lt"/>
              </a:rPr>
              <a:t> da parte degli utenti, </a:t>
            </a:r>
            <a:r>
              <a:rPr lang="it-IT" sz="1600" b="1" dirty="0">
                <a:latin typeface="+mj-lt"/>
              </a:rPr>
              <a:t>nella gestione degli impianti</a:t>
            </a:r>
            <a:r>
              <a:rPr lang="it-IT" sz="1600" dirty="0">
                <a:latin typeface="+mj-lt"/>
              </a:rPr>
              <a:t> in ciclo estivo; </a:t>
            </a:r>
          </a:p>
          <a:p>
            <a:pPr marL="285750" lvl="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+mj-lt"/>
              </a:rPr>
              <a:t>Necessità di </a:t>
            </a:r>
            <a:r>
              <a:rPr lang="it-IT" sz="1600" b="1" dirty="0">
                <a:latin typeface="+mj-lt"/>
              </a:rPr>
              <a:t>informare l’utenza circa limiti e potenzialità del sistema</a:t>
            </a:r>
            <a:r>
              <a:rPr lang="it-IT" sz="1600" dirty="0">
                <a:latin typeface="+mj-lt"/>
              </a:rPr>
              <a:t> a sua disposizione, al fine di permetterne una gestione autonoma, consapevole ed economicamente vantaggiosa. </a:t>
            </a:r>
          </a:p>
          <a:p>
            <a:pPr algn="just"/>
            <a:endParaRPr lang="it-IT" sz="1600" dirty="0" smtClean="0">
              <a:latin typeface="+mj-lt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Conclusioni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3</a:t>
            </a:fld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1426" y="2276872"/>
            <a:ext cx="7548966" cy="203132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it-IT" sz="1600" dirty="0" smtClean="0">
                <a:latin typeface="Arial Narrow" pitchFamily="34" charset="0"/>
              </a:rPr>
              <a:t>La certificazione energetica, soprattutto in Lombardia, ha stimolato il mercato dell’edilizia efficiente. Tuttavia</a:t>
            </a:r>
            <a:r>
              <a:rPr lang="it-IT" sz="1600" dirty="0" smtClean="0">
                <a:latin typeface="Arial Narrow" pitchFamily="34" charset="0"/>
              </a:rPr>
              <a:t>: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I controlli che la Regione sta avviando riguardano il solo rispetto dell’applicazione delle norme;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Per gli edifici certificati e per quelli nuovi in particolare </a:t>
            </a:r>
            <a:r>
              <a:rPr lang="it-IT" sz="1600" b="1" i="1" dirty="0">
                <a:latin typeface="Arial Narrow" pitchFamily="34" charset="0"/>
              </a:rPr>
              <a:t>non esistono studi che consentano di confrontare gli indici di prestazione teorici con quelli effettivi</a:t>
            </a:r>
            <a:r>
              <a:rPr lang="it-IT" sz="1600" dirty="0">
                <a:latin typeface="Arial Narrow" pitchFamily="34" charset="0"/>
              </a:rPr>
              <a:t>. Il problema diventa ancora più critico per la prestazione estiva.</a:t>
            </a:r>
            <a:endParaRPr lang="it-IT" sz="1600" dirty="0" smtClean="0">
              <a:latin typeface="Arial Narrow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Contestualizzazione del Lavoro Svolto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4</a:t>
            </a:fld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51426" y="2276872"/>
            <a:ext cx="7548966" cy="300082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it-IT" sz="1600" dirty="0" smtClean="0">
                <a:latin typeface="Arial Narrow" pitchFamily="34" charset="0"/>
              </a:rPr>
              <a:t>Attraverso due campagne di monitoraggio (invernale ed estivo) condotte in alcuni appartamenti campione di un grande insediamento di Classe A (EP</a:t>
            </a:r>
            <a:r>
              <a:rPr lang="it-IT" sz="1600" baseline="-25000" dirty="0" smtClean="0">
                <a:latin typeface="Arial Narrow" pitchFamily="34" charset="0"/>
              </a:rPr>
              <a:t>H</a:t>
            </a:r>
            <a:r>
              <a:rPr lang="it-IT" sz="1600" dirty="0" smtClean="0">
                <a:latin typeface="Arial Narrow" pitchFamily="34" charset="0"/>
              </a:rPr>
              <a:t> = 27,1 kWh/m</a:t>
            </a:r>
            <a:r>
              <a:rPr lang="it-IT" sz="1600" baseline="30000" dirty="0" smtClean="0">
                <a:latin typeface="Arial Narrow" pitchFamily="34" charset="0"/>
              </a:rPr>
              <a:t>2</a:t>
            </a:r>
            <a:r>
              <a:rPr lang="it-IT" sz="1600" dirty="0" smtClean="0">
                <a:latin typeface="Arial Narrow" pitchFamily="34" charset="0"/>
              </a:rPr>
              <a:t>anno) in Milano, si è voluto</a:t>
            </a:r>
            <a:r>
              <a:rPr lang="it-IT" sz="1600" dirty="0" smtClean="0">
                <a:latin typeface="Arial Narrow" pitchFamily="34" charset="0"/>
              </a:rPr>
              <a:t>: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Verificare la coerenza tra le </a:t>
            </a:r>
            <a:r>
              <a:rPr lang="it-IT" sz="1600" b="1" i="1" dirty="0">
                <a:latin typeface="Arial Narrow" pitchFamily="34" charset="0"/>
              </a:rPr>
              <a:t>prestazioni energetiche estive normalizzate</a:t>
            </a:r>
            <a:r>
              <a:rPr lang="it-IT" sz="1600" dirty="0">
                <a:latin typeface="Arial Narrow" pitchFamily="34" charset="0"/>
              </a:rPr>
              <a:t> calcolate con la procedura di calcolo della Regione Lombardia (CENED+) e le </a:t>
            </a:r>
            <a:r>
              <a:rPr lang="it-IT" sz="1600" b="1" i="1" dirty="0">
                <a:latin typeface="Arial Narrow" pitchFamily="34" charset="0"/>
              </a:rPr>
              <a:t>prestazioni energetiche reali</a:t>
            </a:r>
            <a:r>
              <a:rPr lang="it-IT" sz="1600" dirty="0">
                <a:latin typeface="Arial Narrow" pitchFamily="34" charset="0"/>
              </a:rPr>
              <a:t>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Confrontare i risultati del modello di calcolo adottato dalla Regione Lombardia (sostanzialmente stazionario), con quelli restituiti da un modello di calcolo dinamico (</a:t>
            </a:r>
            <a:r>
              <a:rPr lang="it-IT" sz="1600" dirty="0" err="1">
                <a:latin typeface="Arial Narrow" pitchFamily="34" charset="0"/>
              </a:rPr>
              <a:t>EnergyPlus</a:t>
            </a:r>
            <a:r>
              <a:rPr lang="it-IT" sz="1600" dirty="0">
                <a:latin typeface="Arial Narrow" pitchFamily="34" charset="0"/>
              </a:rPr>
              <a:t>) e dal monitoraggio;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Verificare i modelli comportamentali dell’utenza nei confronti del funzionamento del sistema di climatizzazione nel ciclo estivo</a:t>
            </a:r>
            <a:r>
              <a:rPr lang="it-IT" sz="1600" dirty="0" smtClean="0">
                <a:latin typeface="Arial Narrow" pitchFamily="34" charset="0"/>
              </a:rPr>
              <a:t>.</a:t>
            </a:r>
            <a:endParaRPr lang="it-IT" sz="1600" dirty="0">
              <a:latin typeface="Arial Narrow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Contestualizzazione del Lavoro Svolto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882650" y="2368550"/>
            <a:ext cx="7218363" cy="537070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 smtClean="0">
                <a:latin typeface="Arial Narrow" pitchFamily="34" charset="0"/>
              </a:rPr>
              <a:t>Acquisizione della documentazione di progetto ed esecuzione dei </a:t>
            </a:r>
            <a:r>
              <a:rPr lang="it-IT" sz="1600" dirty="0" smtClean="0">
                <a:latin typeface="Arial Narrow" pitchFamily="34" charset="0"/>
              </a:rPr>
              <a:t>sopralluoghi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Individuazione degli appartamenti costituenti il campione d’analisi e posizionamento dei sistemi di acquisizione (data-</a:t>
            </a:r>
            <a:r>
              <a:rPr lang="it-IT" sz="1600" dirty="0" err="1">
                <a:latin typeface="Arial Narrow" pitchFamily="34" charset="0"/>
              </a:rPr>
              <a:t>logger</a:t>
            </a:r>
            <a:r>
              <a:rPr lang="it-IT" sz="1600" dirty="0" smtClean="0">
                <a:latin typeface="Arial Narrow" pitchFamily="34" charset="0"/>
              </a:rPr>
              <a:t>)</a:t>
            </a:r>
            <a:endParaRPr lang="it-IT" sz="1600" dirty="0">
              <a:latin typeface="Arial Narrow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Distribuzione dei questionari per l’analisi </a:t>
            </a:r>
            <a:r>
              <a:rPr lang="it-IT" sz="1600" dirty="0" smtClean="0">
                <a:latin typeface="Arial Narrow" pitchFamily="34" charset="0"/>
              </a:rPr>
              <a:t>comportamentale</a:t>
            </a:r>
            <a:endParaRPr lang="it-IT" sz="1600" dirty="0">
              <a:latin typeface="Arial Narrow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Acquisizione ed elaborazione dei dati campionati durante il periodo di monitoraggio (temperatura e umidità relativa</a:t>
            </a:r>
            <a:r>
              <a:rPr lang="it-IT" sz="1600" dirty="0" smtClean="0">
                <a:latin typeface="Arial Narrow" pitchFamily="34" charset="0"/>
              </a:rPr>
              <a:t>)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Acquisizione dei dati di consumo reali dell’intero </a:t>
            </a:r>
            <a:r>
              <a:rPr lang="it-IT" sz="1600" dirty="0" smtClean="0">
                <a:latin typeface="Arial Narrow" pitchFamily="34" charset="0"/>
              </a:rPr>
              <a:t>edificio</a:t>
            </a:r>
            <a:endParaRPr lang="it-IT" sz="1600" dirty="0">
              <a:latin typeface="Arial Narrow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Calcolo delle prestazioni energetiche degli alloggi campione con procedura di calcolo </a:t>
            </a:r>
            <a:r>
              <a:rPr lang="it-IT" sz="1600" dirty="0" err="1" smtClean="0">
                <a:latin typeface="Arial Narrow" pitchFamily="34" charset="0"/>
              </a:rPr>
              <a:t>EnergyPlus</a:t>
            </a:r>
            <a:endParaRPr lang="it-IT" sz="1600" dirty="0" smtClean="0">
              <a:latin typeface="Arial Narrow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latin typeface="Arial Narrow" pitchFamily="34" charset="0"/>
              </a:rPr>
              <a:t>Confronto tra le procedure di calcolo e i dati reali di </a:t>
            </a:r>
            <a:r>
              <a:rPr lang="it-IT" sz="1600" dirty="0" smtClean="0">
                <a:latin typeface="Arial Narrow" pitchFamily="34" charset="0"/>
              </a:rPr>
              <a:t>consumo</a:t>
            </a:r>
            <a:endParaRPr lang="it-IT" sz="1600" dirty="0">
              <a:latin typeface="Arial Narrow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endParaRPr lang="it-IT" sz="1600" dirty="0">
              <a:latin typeface="Arial Narrow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v"/>
            </a:pPr>
            <a:endParaRPr lang="it-IT" sz="1600" dirty="0">
              <a:latin typeface="Arial Narrow" pitchFamily="34" charset="0"/>
            </a:endParaRPr>
          </a:p>
          <a:p>
            <a:pPr algn="just"/>
            <a:endParaRPr lang="it-IT" sz="1600" dirty="0" smtClean="0">
              <a:latin typeface="Arial Narrow" pitchFamily="34" charset="0"/>
            </a:endParaRPr>
          </a:p>
        </p:txBody>
      </p:sp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5</a:t>
            </a:fld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Le Fasi della Campagna di Monitoraggio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6</a:t>
            </a:fld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20" name="Immagine 19" descr="Panoramica intervento FILCA.jpg"/>
          <p:cNvPicPr>
            <a:picLocks noChangeAspect="1"/>
          </p:cNvPicPr>
          <p:nvPr/>
        </p:nvPicPr>
        <p:blipFill>
          <a:blip r:embed="rId3" cstate="print"/>
          <a:srcRect l="20633" t="17796" r="2379"/>
          <a:stretch>
            <a:fillRect/>
          </a:stretch>
        </p:blipFill>
        <p:spPr>
          <a:xfrm>
            <a:off x="1692000" y="2216766"/>
            <a:ext cx="5760000" cy="4092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CasellaDiTesto 20"/>
          <p:cNvSpPr txBox="1"/>
          <p:nvPr/>
        </p:nvSpPr>
        <p:spPr>
          <a:xfrm>
            <a:off x="1595164" y="6440619"/>
            <a:ext cx="301659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dirty="0" smtClean="0">
                <a:latin typeface="+mj-lt"/>
              </a:rPr>
              <a:t>Vista aerea dell’intervento edilizio oggetto di studio</a:t>
            </a:r>
            <a:endParaRPr lang="it-IT" sz="1200" b="0" dirty="0">
              <a:latin typeface="+mj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L’Intervento Edilizio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497013"/>
            <a:ext cx="8143875" cy="43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7</a:t>
            </a:fld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8" name="Immagine 7" descr="Immagin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853" y="2140000"/>
            <a:ext cx="6912293" cy="416932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15616" y="6309320"/>
            <a:ext cx="135434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dirty="0" smtClean="0">
                <a:latin typeface="+mj-lt"/>
              </a:rPr>
              <a:t>L’intervento in sintesi</a:t>
            </a:r>
            <a:endParaRPr lang="it-IT" sz="1200" b="0" dirty="0">
              <a:latin typeface="+mj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2682" y="1529744"/>
            <a:ext cx="7461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b="1" dirty="0" smtClean="0">
                <a:latin typeface="Arial Narrow" pitchFamily="34" charset="0"/>
              </a:rPr>
              <a:t>L’Intervento Edilizio</a:t>
            </a:r>
            <a:endParaRPr lang="it-IT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8</a:t>
            </a:fld>
            <a:endParaRPr lang="it-IT" sz="1400" dirty="0">
              <a:solidFill>
                <a:schemeClr val="bg1"/>
              </a:solidFill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454104" y="1268760"/>
            <a:ext cx="8294360" cy="5126360"/>
            <a:chOff x="548640" y="1398984"/>
            <a:chExt cx="8294360" cy="5126360"/>
          </a:xfrm>
        </p:grpSpPr>
        <p:pic>
          <p:nvPicPr>
            <p:cNvPr id="10" name="Immagine 9" descr="Planimetria.jpg"/>
            <p:cNvPicPr>
              <a:picLocks noChangeAspect="1"/>
            </p:cNvPicPr>
            <p:nvPr/>
          </p:nvPicPr>
          <p:blipFill>
            <a:blip r:embed="rId3" cstate="print"/>
            <a:srcRect b="6562"/>
            <a:stretch>
              <a:fillRect/>
            </a:stretch>
          </p:blipFill>
          <p:spPr>
            <a:xfrm>
              <a:off x="548640" y="1398984"/>
              <a:ext cx="8049930" cy="5126360"/>
            </a:xfrm>
            <a:prstGeom prst="rect">
              <a:avLst/>
            </a:prstGeom>
          </p:spPr>
        </p:pic>
        <p:pic>
          <p:nvPicPr>
            <p:cNvPr id="11" name="Immagine 10" descr="Rosa dei venti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3825" y="5403455"/>
              <a:ext cx="889175" cy="914400"/>
            </a:xfrm>
            <a:prstGeom prst="rect">
              <a:avLst/>
            </a:prstGeom>
          </p:spPr>
        </p:pic>
      </p:grpSp>
      <p:sp>
        <p:nvSpPr>
          <p:cNvPr id="9" name="CasellaDiTesto 8"/>
          <p:cNvSpPr txBox="1"/>
          <p:nvPr/>
        </p:nvSpPr>
        <p:spPr>
          <a:xfrm>
            <a:off x="664366" y="6464369"/>
            <a:ext cx="527259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dirty="0" smtClean="0">
                <a:latin typeface="+mj-lt"/>
              </a:rPr>
              <a:t>Planimetria dell’Intervento. In azzurro il blocco considerato dalle campagne di monitoraggio.</a:t>
            </a:r>
            <a:endParaRPr lang="it-IT" sz="12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8604250" y="6553200"/>
            <a:ext cx="5397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49B28FA4-D9A1-4A1A-9DFB-CAA144E6F246}" type="slidenum">
              <a:rPr lang="it-IT" sz="1400">
                <a:solidFill>
                  <a:schemeClr val="bg1"/>
                </a:solidFill>
              </a:rPr>
              <a:pPr algn="l">
                <a:spcBef>
                  <a:spcPct val="50000"/>
                </a:spcBef>
              </a:pPr>
              <a:t>9</a:t>
            </a:fld>
            <a:endParaRPr lang="it-IT" sz="1400" dirty="0">
              <a:solidFill>
                <a:schemeClr val="bg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203649" y="1124744"/>
            <a:ext cx="8768601" cy="5395754"/>
            <a:chOff x="203649" y="1007748"/>
            <a:chExt cx="8768601" cy="5395754"/>
          </a:xfrm>
        </p:grpSpPr>
        <p:pic>
          <p:nvPicPr>
            <p:cNvPr id="12" name="Immagine 11" descr="Appartamento 0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547" y="1142984"/>
              <a:ext cx="1909875" cy="2770632"/>
            </a:xfrm>
            <a:prstGeom prst="rect">
              <a:avLst/>
            </a:prstGeom>
          </p:spPr>
        </p:pic>
        <p:grpSp>
          <p:nvGrpSpPr>
            <p:cNvPr id="13" name="Gruppo 6"/>
            <p:cNvGrpSpPr/>
            <p:nvPr/>
          </p:nvGrpSpPr>
          <p:grpSpPr>
            <a:xfrm>
              <a:off x="2450126" y="1345882"/>
              <a:ext cx="2011680" cy="2011680"/>
              <a:chOff x="7429520" y="3714752"/>
              <a:chExt cx="2011680" cy="2011680"/>
            </a:xfrm>
          </p:grpSpPr>
          <p:pic>
            <p:nvPicPr>
              <p:cNvPr id="33" name="Immagine 7" descr="Identificazione Appartamento 03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29520" y="3714752"/>
                <a:ext cx="2011680" cy="2011680"/>
              </a:xfrm>
              <a:prstGeom prst="rect">
                <a:avLst/>
              </a:prstGeom>
            </p:spPr>
          </p:pic>
          <p:pic>
            <p:nvPicPr>
              <p:cNvPr id="34" name="Immagine 8" descr="Rosa dei venti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643834" y="4632813"/>
                <a:ext cx="889175" cy="914400"/>
              </a:xfrm>
              <a:prstGeom prst="rect">
                <a:avLst/>
              </a:prstGeom>
            </p:spPr>
          </p:pic>
        </p:grpSp>
        <p:pic>
          <p:nvPicPr>
            <p:cNvPr id="14" name="Immagine 13" descr="Appartamento 5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4071" y="1236728"/>
              <a:ext cx="2177866" cy="2478024"/>
            </a:xfrm>
            <a:prstGeom prst="rect">
              <a:avLst/>
            </a:prstGeom>
          </p:spPr>
        </p:pic>
        <p:grpSp>
          <p:nvGrpSpPr>
            <p:cNvPr id="15" name="Gruppo 12"/>
            <p:cNvGrpSpPr/>
            <p:nvPr/>
          </p:nvGrpSpPr>
          <p:grpSpPr>
            <a:xfrm>
              <a:off x="6858016" y="1344168"/>
              <a:ext cx="2011680" cy="2011680"/>
              <a:chOff x="7059168" y="4480560"/>
              <a:chExt cx="2011680" cy="2011680"/>
            </a:xfrm>
          </p:grpSpPr>
          <p:pic>
            <p:nvPicPr>
              <p:cNvPr id="31" name="Immagine 30" descr="Identificazione Appartamento 54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059168" y="4480560"/>
                <a:ext cx="2011680" cy="2011680"/>
              </a:xfrm>
              <a:prstGeom prst="rect">
                <a:avLst/>
              </a:prstGeom>
            </p:spPr>
          </p:pic>
          <p:pic>
            <p:nvPicPr>
              <p:cNvPr id="32" name="Immagine 31" descr="Rosa dei venti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275228" y="5397365"/>
                <a:ext cx="889175" cy="914400"/>
              </a:xfrm>
              <a:prstGeom prst="rect">
                <a:avLst/>
              </a:prstGeom>
            </p:spPr>
          </p:pic>
        </p:grpSp>
        <p:grpSp>
          <p:nvGrpSpPr>
            <p:cNvPr id="16" name="Gruppo 17"/>
            <p:cNvGrpSpPr/>
            <p:nvPr/>
          </p:nvGrpSpPr>
          <p:grpSpPr>
            <a:xfrm>
              <a:off x="6858000" y="4206240"/>
              <a:ext cx="2011680" cy="2011680"/>
              <a:chOff x="7059168" y="4480560"/>
              <a:chExt cx="2011680" cy="2011680"/>
            </a:xfrm>
          </p:grpSpPr>
          <p:pic>
            <p:nvPicPr>
              <p:cNvPr id="29" name="Immagine 28" descr="Identificazione Appartamento 77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059168" y="4480560"/>
                <a:ext cx="2011680" cy="2011680"/>
              </a:xfrm>
              <a:prstGeom prst="rect">
                <a:avLst/>
              </a:prstGeom>
            </p:spPr>
          </p:pic>
          <p:pic>
            <p:nvPicPr>
              <p:cNvPr id="30" name="Immagine 29" descr="Rosa dei venti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275228" y="5397365"/>
                <a:ext cx="889175" cy="914400"/>
              </a:xfrm>
              <a:prstGeom prst="rect">
                <a:avLst/>
              </a:prstGeom>
            </p:spPr>
          </p:pic>
        </p:grpSp>
        <p:pic>
          <p:nvPicPr>
            <p:cNvPr id="17" name="Immagine 16" descr="Appartamento 77_06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1070" y="4090215"/>
              <a:ext cx="2149983" cy="2176272"/>
            </a:xfrm>
            <a:prstGeom prst="rect">
              <a:avLst/>
            </a:prstGeom>
          </p:spPr>
        </p:pic>
        <p:grpSp>
          <p:nvGrpSpPr>
            <p:cNvPr id="18" name="Gruppo 21"/>
            <p:cNvGrpSpPr/>
            <p:nvPr/>
          </p:nvGrpSpPr>
          <p:grpSpPr>
            <a:xfrm>
              <a:off x="2450592" y="4204185"/>
              <a:ext cx="2011680" cy="2011680"/>
              <a:chOff x="7059168" y="4480560"/>
              <a:chExt cx="2011680" cy="2011680"/>
            </a:xfrm>
          </p:grpSpPr>
          <p:pic>
            <p:nvPicPr>
              <p:cNvPr id="27" name="Immagine 26" descr="Identificazione Appartamento 95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059168" y="4480560"/>
                <a:ext cx="2011680" cy="2011680"/>
              </a:xfrm>
              <a:prstGeom prst="rect">
                <a:avLst/>
              </a:prstGeom>
            </p:spPr>
          </p:pic>
          <p:pic>
            <p:nvPicPr>
              <p:cNvPr id="28" name="Immagine 27" descr="Rosa dei venti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275228" y="5397365"/>
                <a:ext cx="889175" cy="914400"/>
              </a:xfrm>
              <a:prstGeom prst="rect">
                <a:avLst/>
              </a:prstGeom>
            </p:spPr>
          </p:pic>
        </p:grpSp>
        <p:pic>
          <p:nvPicPr>
            <p:cNvPr id="19" name="Immagine 18" descr="Appartamento 95_07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4772" y="4169609"/>
              <a:ext cx="1966276" cy="2112264"/>
            </a:xfrm>
            <a:prstGeom prst="rect">
              <a:avLst/>
            </a:prstGeom>
          </p:spPr>
        </p:pic>
        <p:grpSp>
          <p:nvGrpSpPr>
            <p:cNvPr id="20" name="Gruppo 40"/>
            <p:cNvGrpSpPr/>
            <p:nvPr/>
          </p:nvGrpSpPr>
          <p:grpSpPr>
            <a:xfrm>
              <a:off x="203649" y="1007748"/>
              <a:ext cx="8768601" cy="5395754"/>
              <a:chOff x="203649" y="1007748"/>
              <a:chExt cx="8768601" cy="5395754"/>
            </a:xfrm>
          </p:grpSpPr>
          <p:cxnSp>
            <p:nvCxnSpPr>
              <p:cNvPr id="21" name="Connettore 1 20"/>
              <p:cNvCxnSpPr/>
              <p:nvPr/>
            </p:nvCxnSpPr>
            <p:spPr bwMode="auto">
              <a:xfrm>
                <a:off x="235548" y="1032007"/>
                <a:ext cx="8686800" cy="1588"/>
              </a:xfrm>
              <a:prstGeom prst="line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Connettore 1 21"/>
              <p:cNvCxnSpPr/>
              <p:nvPr/>
            </p:nvCxnSpPr>
            <p:spPr bwMode="auto">
              <a:xfrm rot="5400000">
                <a:off x="7514584" y="2435714"/>
                <a:ext cx="2857520" cy="1588"/>
              </a:xfrm>
              <a:prstGeom prst="line">
                <a:avLst/>
              </a:prstGeom>
              <a:ln w="508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ttore 1 22"/>
              <p:cNvCxnSpPr/>
              <p:nvPr/>
            </p:nvCxnSpPr>
            <p:spPr bwMode="auto">
              <a:xfrm rot="10800000">
                <a:off x="4491690" y="3889527"/>
                <a:ext cx="4480560" cy="1588"/>
              </a:xfrm>
              <a:prstGeom prst="line">
                <a:avLst/>
              </a:prstGeom>
              <a:ln w="508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23"/>
              <p:cNvCxnSpPr/>
              <p:nvPr/>
            </p:nvCxnSpPr>
            <p:spPr bwMode="auto">
              <a:xfrm rot="5400000">
                <a:off x="3207576" y="5125561"/>
                <a:ext cx="2514600" cy="1588"/>
              </a:xfrm>
              <a:prstGeom prst="line">
                <a:avLst/>
              </a:prstGeom>
              <a:ln w="508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nettore 1 24"/>
              <p:cNvCxnSpPr/>
              <p:nvPr/>
            </p:nvCxnSpPr>
            <p:spPr bwMode="auto">
              <a:xfrm rot="10800000">
                <a:off x="203649" y="6382217"/>
                <a:ext cx="4286280" cy="1588"/>
              </a:xfrm>
              <a:prstGeom prst="line">
                <a:avLst/>
              </a:prstGeom>
              <a:ln w="508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 bwMode="auto">
              <a:xfrm rot="5400000">
                <a:off x="-2483198" y="3705228"/>
                <a:ext cx="5394960" cy="1588"/>
              </a:xfrm>
              <a:prstGeom prst="line">
                <a:avLst/>
              </a:prstGeom>
              <a:ln w="508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CasellaDiTesto 34"/>
          <p:cNvSpPr txBox="1"/>
          <p:nvPr/>
        </p:nvSpPr>
        <p:spPr>
          <a:xfrm>
            <a:off x="95629" y="6548252"/>
            <a:ext cx="64027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dirty="0" smtClean="0">
                <a:latin typeface="+mj-lt"/>
              </a:rPr>
              <a:t>Definizione del campione d’analisi. Gli appartamenti evidenziati sono quelli abitati e usati ai fini del lavoro svolto.</a:t>
            </a:r>
            <a:endParaRPr lang="it-IT" sz="12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EE1A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EE1A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</Template>
  <TotalTime>1065</TotalTime>
  <Words>1231</Words>
  <Application>Microsoft Office PowerPoint</Application>
  <PresentationFormat>Presentazione su schermo (4:3)</PresentationFormat>
  <Paragraphs>116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GreekS</vt:lpstr>
      <vt:lpstr>Lucida Sans Unicode</vt:lpstr>
      <vt:lpstr>Times New Roman</vt:lpstr>
      <vt:lpstr>Wingdings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Martu</cp:lastModifiedBy>
  <cp:revision>197</cp:revision>
  <dcterms:modified xsi:type="dcterms:W3CDTF">2016-09-24T15:38:27Z</dcterms:modified>
</cp:coreProperties>
</file>