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6" r:id="rId2"/>
    <p:sldId id="283" r:id="rId3"/>
    <p:sldId id="441" r:id="rId4"/>
    <p:sldId id="442" r:id="rId5"/>
    <p:sldId id="478" r:id="rId6"/>
    <p:sldId id="476" r:id="rId7"/>
    <p:sldId id="475" r:id="rId8"/>
    <p:sldId id="443" r:id="rId9"/>
    <p:sldId id="444" r:id="rId10"/>
    <p:sldId id="446" r:id="rId11"/>
    <p:sldId id="447" r:id="rId12"/>
    <p:sldId id="448" r:id="rId13"/>
    <p:sldId id="449" r:id="rId14"/>
    <p:sldId id="450" r:id="rId15"/>
    <p:sldId id="451" r:id="rId16"/>
    <p:sldId id="453" r:id="rId17"/>
    <p:sldId id="454" r:id="rId18"/>
    <p:sldId id="456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6" r:id="rId27"/>
    <p:sldId id="465" r:id="rId28"/>
    <p:sldId id="467" r:id="rId29"/>
    <p:sldId id="468" r:id="rId30"/>
    <p:sldId id="470" r:id="rId31"/>
    <p:sldId id="471" r:id="rId32"/>
    <p:sldId id="472" r:id="rId33"/>
    <p:sldId id="473" r:id="rId34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5">
          <p15:clr>
            <a:srgbClr val="A4A3A4"/>
          </p15:clr>
        </p15:guide>
        <p15:guide id="2" orient="horz" pos="281">
          <p15:clr>
            <a:srgbClr val="A4A3A4"/>
          </p15:clr>
        </p15:guide>
        <p15:guide id="3" orient="horz" pos="1116">
          <p15:clr>
            <a:srgbClr val="A4A3A4"/>
          </p15:clr>
        </p15:guide>
        <p15:guide id="4" pos="5470">
          <p15:clr>
            <a:srgbClr val="A4A3A4"/>
          </p15:clr>
        </p15:guide>
        <p15:guide id="5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C7D"/>
    <a:srgbClr val="25BAE2"/>
    <a:srgbClr val="FEEFD6"/>
    <a:srgbClr val="EB6A0A"/>
    <a:srgbClr val="B1C800"/>
    <a:srgbClr val="006E92"/>
    <a:srgbClr val="E1E3E3"/>
    <a:srgbClr val="D4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0330" autoAdjust="0"/>
  </p:normalViewPr>
  <p:slideViewPr>
    <p:cSldViewPr snapToGrid="0" snapToObjects="1">
      <p:cViewPr varScale="1">
        <p:scale>
          <a:sx n="72" d="100"/>
          <a:sy n="72" d="100"/>
        </p:scale>
        <p:origin x="35" y="403"/>
      </p:cViewPr>
      <p:guideLst>
        <p:guide orient="horz" pos="3695"/>
        <p:guide orient="horz" pos="281"/>
        <p:guide orient="horz" pos="1116"/>
        <p:guide pos="547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1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 smtClean="0"/>
            </a:lvl1pPr>
          </a:lstStyle>
          <a:p>
            <a:pPr>
              <a:defRPr/>
            </a:pPr>
            <a:fld id="{0FB8F867-1C19-4357-95B2-DF954BA1DB40}" type="datetimeFigureOut">
              <a:rPr lang="en-US"/>
              <a:pPr>
                <a:defRPr/>
              </a:pPr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8D6C3C-DFE4-48FE-981C-8D4B660CE6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pPr>
              <a:defRPr/>
            </a:pPr>
            <a:fld id="{D953F81B-CA2C-4AE2-B59F-C056BF8B38F5}" type="datetimeFigureOut">
              <a:rPr lang="en-US"/>
              <a:pPr>
                <a:defRPr/>
              </a:pPr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pPr>
              <a:defRPr/>
            </a:pPr>
            <a:fld id="{2F9CB112-CF16-4AD4-858E-E75BA60873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0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2C35A-95B9-4E89-B93E-D123AD152B0B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20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Il goal di </a:t>
            </a:r>
            <a:r>
              <a:rPr lang="en-US" sz="1200" dirty="0" err="1" smtClean="0"/>
              <a:t>questo</a:t>
            </a:r>
            <a:r>
              <a:rPr lang="en-US" sz="1200" dirty="0" smtClean="0"/>
              <a:t> </a:t>
            </a:r>
            <a:r>
              <a:rPr lang="en-US" sz="1200" dirty="0" err="1" smtClean="0"/>
              <a:t>progetto</a:t>
            </a:r>
            <a:r>
              <a:rPr lang="en-US" sz="1200" dirty="0" smtClean="0"/>
              <a:t> è </a:t>
            </a:r>
            <a:r>
              <a:rPr lang="en-US" sz="1200" dirty="0" err="1" smtClean="0"/>
              <a:t>stato</a:t>
            </a:r>
            <a:r>
              <a:rPr lang="en-US" sz="1200" dirty="0" smtClean="0"/>
              <a:t> </a:t>
            </a:r>
            <a:r>
              <a:rPr lang="en-US" sz="1200" dirty="0" err="1" smtClean="0"/>
              <a:t>quello</a:t>
            </a:r>
            <a:r>
              <a:rPr lang="en-US" sz="1200" dirty="0" smtClean="0"/>
              <a:t> di </a:t>
            </a:r>
            <a:r>
              <a:rPr lang="en-US" sz="1200" dirty="0" err="1" smtClean="0"/>
              <a:t>dimostrare</a:t>
            </a:r>
            <a:r>
              <a:rPr lang="en-US" sz="1200" dirty="0" smtClean="0"/>
              <a:t> come </a:t>
            </a:r>
            <a:r>
              <a:rPr lang="en-US" sz="1200" dirty="0" err="1" smtClean="0"/>
              <a:t>il</a:t>
            </a:r>
            <a:r>
              <a:rPr lang="en-US" sz="1200" dirty="0" smtClean="0"/>
              <a:t> </a:t>
            </a:r>
            <a:r>
              <a:rPr lang="en-US" sz="1200" dirty="0" err="1" smtClean="0"/>
              <a:t>passare</a:t>
            </a:r>
            <a:r>
              <a:rPr lang="en-US" sz="1200" dirty="0" smtClean="0"/>
              <a:t> da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strategia</a:t>
            </a:r>
            <a:r>
              <a:rPr lang="en-US" sz="1200" dirty="0" smtClean="0"/>
              <a:t> di </a:t>
            </a:r>
            <a:r>
              <a:rPr lang="en-US" sz="1200" dirty="0" err="1" smtClean="0"/>
              <a:t>controllo</a:t>
            </a:r>
            <a:r>
              <a:rPr lang="en-US" sz="1200" dirty="0" smtClean="0"/>
              <a:t> </a:t>
            </a:r>
            <a:r>
              <a:rPr lang="en-US" sz="1200" dirty="0" err="1" smtClean="0"/>
              <a:t>tradizionale</a:t>
            </a:r>
            <a:r>
              <a:rPr lang="en-US" sz="1200" baseline="0" dirty="0" smtClean="0"/>
              <a:t> </a:t>
            </a:r>
            <a:r>
              <a:rPr lang="en-US" sz="1200" dirty="0" smtClean="0"/>
              <a:t>a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strategia</a:t>
            </a:r>
            <a:r>
              <a:rPr lang="en-US" sz="1200" dirty="0" smtClean="0"/>
              <a:t> di </a:t>
            </a:r>
            <a:r>
              <a:rPr lang="en-US" sz="1200" dirty="0" err="1" smtClean="0"/>
              <a:t>controllo</a:t>
            </a:r>
            <a:r>
              <a:rPr lang="en-US" sz="1200" dirty="0" smtClean="0"/>
              <a:t> </a:t>
            </a:r>
            <a:r>
              <a:rPr lang="en-US" sz="1200" dirty="0" err="1" smtClean="0"/>
              <a:t>basata</a:t>
            </a:r>
            <a:r>
              <a:rPr lang="en-US" sz="1200" dirty="0" smtClean="0"/>
              <a:t> </a:t>
            </a:r>
            <a:r>
              <a:rPr lang="en-US" sz="1200" dirty="0" err="1" smtClean="0"/>
              <a:t>sullo</a:t>
            </a:r>
            <a:r>
              <a:rPr lang="en-US" sz="1200" dirty="0" smtClean="0"/>
              <a:t> </a:t>
            </a:r>
            <a:r>
              <a:rPr lang="en-US" sz="1200" dirty="0" err="1" smtClean="0"/>
              <a:t>stato</a:t>
            </a:r>
            <a:r>
              <a:rPr lang="en-US" sz="1200" dirty="0" smtClean="0"/>
              <a:t> </a:t>
            </a:r>
            <a:r>
              <a:rPr lang="en-US" sz="1200" dirty="0" err="1" smtClean="0"/>
              <a:t>occupazionale</a:t>
            </a:r>
            <a:r>
              <a:rPr lang="en-US" sz="1200" dirty="0" smtClean="0"/>
              <a:t> </a:t>
            </a:r>
            <a:r>
              <a:rPr lang="en-US" sz="1200" dirty="0" err="1" smtClean="0"/>
              <a:t>dell’edificio</a:t>
            </a:r>
            <a:r>
              <a:rPr lang="en-US" sz="1200" dirty="0" smtClean="0"/>
              <a:t> </a:t>
            </a:r>
            <a:r>
              <a:rPr lang="en-US" sz="1200" dirty="0" err="1" smtClean="0"/>
              <a:t>possa</a:t>
            </a:r>
            <a:r>
              <a:rPr lang="en-US" sz="1200" dirty="0" smtClean="0"/>
              <a:t> </a:t>
            </a:r>
            <a:r>
              <a:rPr lang="en-US" sz="1200" dirty="0" err="1" smtClean="0"/>
              <a:t>incidere</a:t>
            </a:r>
            <a:r>
              <a:rPr lang="en-US" sz="1200" baseline="0" dirty="0" smtClean="0"/>
              <a:t> in </a:t>
            </a:r>
            <a:r>
              <a:rPr lang="en-US" sz="1200" baseline="0" dirty="0" err="1" smtClean="0"/>
              <a:t>maniera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sensibile</a:t>
            </a:r>
            <a:r>
              <a:rPr lang="en-US" sz="1200" baseline="0" dirty="0" smtClean="0"/>
              <a:t> sui </a:t>
            </a:r>
            <a:r>
              <a:rPr lang="en-US" sz="1200" baseline="0" dirty="0" err="1" smtClean="0"/>
              <a:t>consumi</a:t>
            </a:r>
            <a:r>
              <a:rPr lang="en-US" sz="1200" baseline="0" dirty="0" smtClean="0"/>
              <a:t> (e per </a:t>
            </a:r>
            <a:r>
              <a:rPr lang="en-US" sz="1200" baseline="0" dirty="0" err="1" smtClean="0"/>
              <a:t>converso</a:t>
            </a:r>
            <a:r>
              <a:rPr lang="en-US" sz="1200" baseline="0" dirty="0" smtClean="0"/>
              <a:t> sui </a:t>
            </a:r>
            <a:r>
              <a:rPr lang="en-US" sz="1200" baseline="0" dirty="0" err="1" smtClean="0"/>
              <a:t>potenziali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risparmi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energetici</a:t>
            </a:r>
            <a:r>
              <a:rPr lang="en-US" sz="1200" baseline="0" dirty="0" smtClean="0"/>
              <a:t>) in </a:t>
            </a:r>
            <a:r>
              <a:rPr lang="en-US" sz="1200" baseline="0" dirty="0" err="1" smtClean="0"/>
              <a:t>riscaldamento</a:t>
            </a:r>
            <a:r>
              <a:rPr lang="en-US" sz="1200" baseline="0" dirty="0" smtClean="0"/>
              <a:t> e </a:t>
            </a:r>
            <a:r>
              <a:rPr lang="en-US" sz="1200" baseline="0" dirty="0" err="1" smtClean="0"/>
              <a:t>condizionamento</a:t>
            </a:r>
            <a:r>
              <a:rPr lang="en-US" sz="1200" baseline="0" dirty="0" smtClean="0"/>
              <a:t>.</a:t>
            </a:r>
            <a:r>
              <a:rPr lang="en-US" sz="1200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Obiettivo del progetto: definizione preliminare</a:t>
            </a:r>
            <a:r>
              <a:rPr lang="it-IT" baseline="0" dirty="0" smtClean="0"/>
              <a:t> degli algoritmi di calcolo.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9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GEO</a:t>
            </a:r>
            <a:r>
              <a:rPr lang="it-IT" baseline="0" dirty="0" smtClean="0"/>
              <a:t>-FENCING: geometric model. It is mainly used for anticipating the arrival time of the household.</a:t>
            </a:r>
          </a:p>
          <a:p>
            <a:endParaRPr lang="it-IT" baseline="0" dirty="0" smtClean="0"/>
          </a:p>
          <a:p>
            <a:r>
              <a:rPr lang="it-IT" baseline="0" dirty="0" smtClean="0"/>
              <a:t>TRAJECTORY PREDICTION: through the constant analysis of user’s moves, it predicts the arrival time of the household.</a:t>
            </a:r>
          </a:p>
          <a:p>
            <a:endParaRPr lang="it-IT" baseline="0" dirty="0" smtClean="0"/>
          </a:p>
          <a:p>
            <a:r>
              <a:rPr lang="it-IT" baseline="0" dirty="0" smtClean="0"/>
              <a:t>Both this models assumes high sensitivity in detecting the user’s position.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0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Two diffent</a:t>
            </a:r>
            <a:r>
              <a:rPr lang="it-IT" baseline="0" dirty="0" smtClean="0"/>
              <a:t> Simulation Strategies: 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Forward Models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Inverse-Calibrated Models (ASHRAE Guideline 14)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Differences</a:t>
            </a:r>
            <a:r>
              <a:rPr lang="it-IT" baseline="0" dirty="0" smtClean="0"/>
              <a:t> in occupancy patterns affect the opportunity for energy savings, as setbacks can be used less frequently when people are home more often.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BASELINE: used to represent households</a:t>
            </a:r>
            <a:r>
              <a:rPr lang="it-IT" baseline="0" dirty="0" smtClean="0"/>
              <a:t> who permanently keep their thermostat in a </a:t>
            </a:r>
            <a:r>
              <a:rPr lang="it-IT" b="1" baseline="0" dirty="0" smtClean="0"/>
              <a:t>comfortable settings</a:t>
            </a:r>
            <a:r>
              <a:rPr lang="it-IT" baseline="0" dirty="0" smtClean="0"/>
              <a:t>.</a:t>
            </a:r>
            <a:endParaRPr lang="it-IT" dirty="0" smtClean="0"/>
          </a:p>
          <a:p>
            <a:r>
              <a:rPr lang="it-IT" dirty="0" smtClean="0"/>
              <a:t>ENERGYSTAR:</a:t>
            </a:r>
            <a:r>
              <a:rPr lang="it-IT" baseline="0" dirty="0" smtClean="0"/>
              <a:t> </a:t>
            </a:r>
            <a:r>
              <a:rPr lang="it-IT" b="1" baseline="0" dirty="0" smtClean="0"/>
              <a:t>Best-Case Scenario</a:t>
            </a:r>
            <a:r>
              <a:rPr lang="it-IT" baseline="0" dirty="0" smtClean="0"/>
              <a:t>. In practice people can override or reprogram their thermostat, thus negating the possible energy savings</a:t>
            </a:r>
          </a:p>
          <a:p>
            <a:r>
              <a:rPr lang="it-IT" baseline="0" dirty="0" smtClean="0"/>
              <a:t>DYNAMIC: this scenario represents an idealized case of an occupancy-detecting platform where the technology </a:t>
            </a:r>
            <a:r>
              <a:rPr lang="it-IT" b="1" baseline="0" dirty="0" smtClean="0"/>
              <a:t>has perfect knowledge of occupancy state, and the occupants never interferes with the settings.</a:t>
            </a:r>
            <a:endParaRPr lang="it-I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Note that both</a:t>
            </a:r>
            <a:r>
              <a:rPr lang="it-IT" baseline="0" dirty="0" smtClean="0"/>
              <a:t> the single-person and family scenarios have a significantly higher portion of hours spent at the comfortable setup temperature than does the EnergyStar Schedule.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NOTE 2 : we implemented setbacks only during periods of vacancy. </a:t>
            </a:r>
            <a:r>
              <a:rPr lang="it-IT" baseline="0" smtClean="0"/>
              <a:t>Therefore no nighttime setbacks were used.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 Se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desidera</a:t>
            </a:r>
            <a:r>
              <a:rPr lang="en-US" sz="1200" dirty="0" smtClean="0"/>
              <a:t> </a:t>
            </a:r>
            <a:r>
              <a:rPr lang="en-US" sz="1200" dirty="0" err="1" smtClean="0"/>
              <a:t>simulare</a:t>
            </a:r>
            <a:r>
              <a:rPr lang="en-US" sz="1200" dirty="0" smtClean="0"/>
              <a:t> </a:t>
            </a:r>
            <a:r>
              <a:rPr lang="en-US" sz="1200" dirty="0" err="1" smtClean="0"/>
              <a:t>casi</a:t>
            </a:r>
            <a:r>
              <a:rPr lang="en-US" sz="1200" dirty="0" smtClean="0"/>
              <a:t> </a:t>
            </a:r>
            <a:r>
              <a:rPr lang="en-US" sz="1200" dirty="0" err="1" smtClean="0"/>
              <a:t>più</a:t>
            </a:r>
            <a:r>
              <a:rPr lang="en-US" sz="1200" dirty="0" smtClean="0"/>
              <a:t> </a:t>
            </a:r>
            <a:r>
              <a:rPr lang="en-US" sz="1200" dirty="0" err="1" smtClean="0"/>
              <a:t>avanzati</a:t>
            </a:r>
            <a:r>
              <a:rPr lang="en-US" sz="1200" dirty="0" smtClean="0"/>
              <a:t> o </a:t>
            </a:r>
            <a:r>
              <a:rPr lang="en-US" sz="1200" dirty="0" err="1" smtClean="0"/>
              <a:t>anche</a:t>
            </a:r>
            <a:r>
              <a:rPr lang="en-US" sz="1200" dirty="0" smtClean="0"/>
              <a:t> solo </a:t>
            </a:r>
            <a:r>
              <a:rPr lang="en-US" sz="1200" dirty="0" err="1" smtClean="0"/>
              <a:t>aumentare</a:t>
            </a:r>
            <a:r>
              <a:rPr lang="en-US" sz="1200" dirty="0" smtClean="0"/>
              <a:t> la </a:t>
            </a:r>
            <a:r>
              <a:rPr lang="en-US" sz="1200" dirty="0" err="1" smtClean="0"/>
              <a:t>qualità</a:t>
            </a:r>
            <a:r>
              <a:rPr lang="en-US" sz="1200" dirty="0" smtClean="0"/>
              <a:t> </a:t>
            </a:r>
            <a:r>
              <a:rPr lang="en-US" sz="1200" dirty="0" err="1" smtClean="0"/>
              <a:t>dei</a:t>
            </a:r>
            <a:r>
              <a:rPr lang="en-US" sz="1200" dirty="0" smtClean="0"/>
              <a:t> </a:t>
            </a:r>
            <a:r>
              <a:rPr lang="en-US" sz="1200" dirty="0" err="1" smtClean="0"/>
              <a:t>risultati</a:t>
            </a:r>
            <a:r>
              <a:rPr lang="en-US" sz="1200" dirty="0" smtClean="0"/>
              <a:t> generate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Note that using pre-conditioning </a:t>
            </a:r>
            <a:r>
              <a:rPr lang="en-US" sz="1200" b="0" dirty="0" smtClean="0">
                <a:latin typeface="+mn-lt"/>
              </a:rPr>
              <a:t>strategies the seasonal energy consumption will increase, reducing the energy savings potential associated with the installation of an occupancy-driven thermostat.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B112-CF16-4AD4-858E-E75BA60873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rgbClr val="179C7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rgbClr val="179C7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rgbClr val="179C7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73238"/>
            <a:ext cx="8223250" cy="539750"/>
          </a:xfrm>
        </p:spPr>
        <p:txBody>
          <a:bodyPr/>
          <a:lstStyle>
            <a:lvl1pPr>
              <a:buNone/>
              <a:defRPr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105400"/>
            <a:ext cx="3505200" cy="914400"/>
          </a:xfrm>
        </p:spPr>
        <p:txBody>
          <a:bodyPr/>
          <a:lstStyle>
            <a:lvl1pPr>
              <a:buNone/>
              <a:defRPr i="1" baseline="0"/>
            </a:lvl1pPr>
          </a:lstStyle>
          <a:p>
            <a:pPr lvl="0"/>
            <a:r>
              <a:rPr lang="en-US" dirty="0" smtClean="0"/>
              <a:t>Click to add Name and Date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8" b="41999"/>
          <a:stretch/>
        </p:blipFill>
        <p:spPr>
          <a:xfrm>
            <a:off x="6659309" y="6268283"/>
            <a:ext cx="2016224" cy="403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774825"/>
            <a:ext cx="2587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96000" y="1774825"/>
            <a:ext cx="2587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78188" y="1774825"/>
            <a:ext cx="2587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773238"/>
            <a:ext cx="1825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2592917" y="1773238"/>
            <a:ext cx="1825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725459" y="1776413"/>
            <a:ext cx="1825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858000" y="1773238"/>
            <a:ext cx="18256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774825"/>
            <a:ext cx="3959225" cy="1958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0375" y="3906838"/>
            <a:ext cx="3959225" cy="1958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776413"/>
            <a:ext cx="3959225" cy="1958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724400" y="3906838"/>
            <a:ext cx="3959225" cy="1958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790700" y="638175"/>
            <a:ext cx="5486400" cy="41148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Insert Picture or graph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82588"/>
            <a:ext cx="2055812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382588"/>
            <a:ext cx="6015038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57200" y="1600200"/>
            <a:ext cx="822325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0375" y="1773238"/>
            <a:ext cx="8223250" cy="4092575"/>
          </a:xfrm>
        </p:spPr>
        <p:txBody>
          <a:bodyPr/>
          <a:lstStyle>
            <a:lvl1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400">
                <a:latin typeface="Calibri" pitchFamily="34" charset="0"/>
              </a:defRPr>
            </a:lvl1pPr>
            <a:lvl2pPr>
              <a:buFont typeface="Wingdings" pitchFamily="2" charset="2"/>
              <a:buChar char="n"/>
              <a:defRPr sz="2000" i="0">
                <a:latin typeface="Calibri" pitchFamily="34" charset="0"/>
              </a:defRPr>
            </a:lvl2pPr>
            <a:lvl3pPr>
              <a:buFont typeface="Wingdings" pitchFamily="2" charset="2"/>
              <a:buChar char=""/>
              <a:defRPr sz="1800">
                <a:latin typeface="Calibri" pitchFamily="34" charset="0"/>
              </a:defRPr>
            </a:lvl3pPr>
            <a:lvl4pPr>
              <a:buFont typeface="Wingdings" pitchFamily="2" charset="2"/>
              <a:buChar char=""/>
              <a:defRPr sz="1800">
                <a:latin typeface="Calibri" pitchFamily="34" charset="0"/>
              </a:defRPr>
            </a:lvl4pPr>
            <a:lvl5pPr>
              <a:buFont typeface="Wingdings" pitchFamily="2" charset="2"/>
              <a:buChar char=""/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8" b="41999"/>
          <a:stretch/>
        </p:blipFill>
        <p:spPr>
          <a:xfrm>
            <a:off x="6659309" y="6268283"/>
            <a:ext cx="2016224" cy="403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80000"/>
              <a:buFont typeface="Wingdings" pitchFamily="2" charset="2"/>
              <a:buChar char="n"/>
              <a:defRPr>
                <a:latin typeface="Calibri" pitchFamily="34" charset="0"/>
              </a:defRPr>
            </a:lvl1pPr>
            <a:lvl2pPr>
              <a:buFont typeface="Wingdings" pitchFamily="2" charset="2"/>
              <a:buChar char="n"/>
              <a:defRPr i="0">
                <a:latin typeface="Calibri" pitchFamily="34" charset="0"/>
              </a:defRPr>
            </a:lvl2pPr>
            <a:lvl3pPr>
              <a:buFont typeface="Wingdings" pitchFamily="2" charset="2"/>
              <a:buChar char=""/>
              <a:defRPr>
                <a:latin typeface="Calibri" pitchFamily="34" charset="0"/>
              </a:defRPr>
            </a:lvl3pPr>
            <a:lvl4pPr>
              <a:buFont typeface="Wingdings" pitchFamily="2" charset="2"/>
              <a:buChar char=""/>
              <a:defRPr>
                <a:latin typeface="Calibri" pitchFamily="34" charset="0"/>
              </a:defRPr>
            </a:lvl4pPr>
            <a:lvl5pPr>
              <a:buFont typeface="Wingdings" pitchFamily="2" charset="2"/>
              <a:buChar char=""/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773238"/>
            <a:ext cx="40354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5425" cy="4092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5190332"/>
            <a:ext cx="8223250" cy="675481"/>
          </a:xfrm>
          <a:ln w="508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876800" y="1776413"/>
            <a:ext cx="3806825" cy="28717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0375" y="1776413"/>
            <a:ext cx="3806825" cy="28717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774825"/>
            <a:ext cx="3806825" cy="40909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876800" y="1776413"/>
            <a:ext cx="3806825" cy="1958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876800" y="3906838"/>
            <a:ext cx="3806825" cy="1958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773238"/>
            <a:ext cx="82232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Edit master text format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rgbClr val="179C7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8" b="41999"/>
          <a:stretch/>
        </p:blipFill>
        <p:spPr>
          <a:xfrm>
            <a:off x="6659309" y="6268283"/>
            <a:ext cx="2016224" cy="403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8" r:id="rId2"/>
    <p:sldLayoutId id="2147483742" r:id="rId3"/>
    <p:sldLayoutId id="2147483744" r:id="rId4"/>
    <p:sldLayoutId id="2147483757" r:id="rId5"/>
    <p:sldLayoutId id="2147483756" r:id="rId6"/>
    <p:sldLayoutId id="2147483746" r:id="rId7"/>
    <p:sldLayoutId id="2147483747" r:id="rId8"/>
    <p:sldLayoutId id="2147483743" r:id="rId9"/>
    <p:sldLayoutId id="2147483745" r:id="rId10"/>
    <p:sldLayoutId id="2147483753" r:id="rId11"/>
    <p:sldLayoutId id="2147483754" r:id="rId12"/>
    <p:sldLayoutId id="2147483755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chemeClr val="accent1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87388" indent="-344488" algn="l" rtl="0" eaLnBrk="1" fontAlgn="base" hangingPunct="1">
        <a:spcBef>
          <a:spcPct val="0"/>
        </a:spcBef>
        <a:spcAft>
          <a:spcPct val="4000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"/>
        <a:defRPr i="0">
          <a:solidFill>
            <a:schemeClr val="tx1"/>
          </a:solidFill>
          <a:latin typeface="Calibri" pitchFamily="34" charset="0"/>
        </a:defRPr>
      </a:lvl2pPr>
      <a:lvl3pPr marL="1027113" indent="-366713" algn="l" rtl="0" eaLnBrk="1" fontAlgn="base" hangingPunct="1">
        <a:spcBef>
          <a:spcPct val="0"/>
        </a:spcBef>
        <a:spcAft>
          <a:spcPct val="4000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"/>
        <a:defRPr>
          <a:solidFill>
            <a:schemeClr val="tx1"/>
          </a:solidFill>
          <a:latin typeface="Calibri" pitchFamily="34" charset="0"/>
        </a:defRPr>
      </a:lvl3pPr>
      <a:lvl4pPr marL="1374775" indent="-346075" algn="l" rtl="0" eaLnBrk="1" fontAlgn="base" hangingPunct="1">
        <a:spcBef>
          <a:spcPct val="0"/>
        </a:spcBef>
        <a:spcAft>
          <a:spcPct val="4000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"/>
        <a:defRPr>
          <a:solidFill>
            <a:schemeClr val="tx1"/>
          </a:solidFill>
          <a:latin typeface="Calibri" pitchFamily="34" charset="0"/>
        </a:defRPr>
      </a:lvl4pPr>
      <a:lvl5pPr marL="1716088" indent="-358775" algn="l" rtl="0" eaLnBrk="1" fontAlgn="base" hangingPunct="1">
        <a:spcBef>
          <a:spcPct val="0"/>
        </a:spcBef>
        <a:spcAft>
          <a:spcPct val="4000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"/>
        <a:defRPr>
          <a:solidFill>
            <a:schemeClr val="tx1"/>
          </a:solidFill>
          <a:latin typeface="Calibri" pitchFamily="34" charset="0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ocumenti\www.building-simulation-professional.it\Corsi%20Simulazione%20Dinamica\2016-09-28_Seminario%20Simulazione%20Dinamica%20ArCA\Contenuti%20Esterni\Say%20hello%20to%20Embue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Simulazione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Risparmi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r>
              <a:rPr lang="en-US" dirty="0" smtClean="0"/>
              <a:t> </a:t>
            </a:r>
            <a:r>
              <a:rPr lang="en-US" dirty="0" err="1" smtClean="0"/>
              <a:t>Potenziali</a:t>
            </a:r>
            <a:r>
              <a:rPr lang="en-US" dirty="0" smtClean="0"/>
              <a:t> di un </a:t>
            </a:r>
            <a:r>
              <a:rPr lang="en-US" dirty="0" err="1" smtClean="0"/>
              <a:t>Termostato</a:t>
            </a:r>
            <a:r>
              <a:rPr lang="en-US" dirty="0" smtClean="0"/>
              <a:t> Occupancy-Based</a:t>
            </a:r>
            <a:endParaRPr lang="en-US" sz="3000" dirty="0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0375" y="2122861"/>
            <a:ext cx="8223250" cy="539750"/>
          </a:xfrm>
        </p:spPr>
        <p:txBody>
          <a:bodyPr/>
          <a:lstStyle/>
          <a:p>
            <a:pPr marL="0" indent="0">
              <a:defRPr/>
            </a:pPr>
            <a:r>
              <a:rPr lang="en-US" dirty="0" err="1" smtClean="0"/>
              <a:t>Caso</a:t>
            </a:r>
            <a:r>
              <a:rPr lang="en-US" dirty="0" smtClean="0"/>
              <a:t> Studio #2</a:t>
            </a:r>
          </a:p>
        </p:txBody>
      </p:sp>
      <p:pic>
        <p:nvPicPr>
          <p:cNvPr id="8" name="Immagine 7" descr="Immagine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2" y="4431412"/>
            <a:ext cx="1522730" cy="617855"/>
          </a:xfrm>
          <a:prstGeom prst="rect">
            <a:avLst/>
          </a:prstGeom>
        </p:spPr>
      </p:pic>
      <p:pic>
        <p:nvPicPr>
          <p:cNvPr id="9" name="Immagine 8" descr="C:\Users\martuccia\Downloads\logo_incubatore_smal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59" y="5151492"/>
            <a:ext cx="1417955" cy="503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/>
          <p:cNvGrpSpPr/>
          <p:nvPr/>
        </p:nvGrpSpPr>
        <p:grpSpPr>
          <a:xfrm>
            <a:off x="3367320" y="4472153"/>
            <a:ext cx="2333626" cy="1251992"/>
            <a:chOff x="3407646" y="5301208"/>
            <a:chExt cx="2333626" cy="1251992"/>
          </a:xfrm>
        </p:grpSpPr>
        <p:pic>
          <p:nvPicPr>
            <p:cNvPr id="11" name="Immagine 10" descr="logoOrdArch_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2405" y="5301208"/>
              <a:ext cx="1139825" cy="798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407646" y="6184900"/>
              <a:ext cx="2333626" cy="36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Ordine degli Architetti, Pianificatori, Paesaggisti e Conservatori della Provincia di Brescia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75" y="5007476"/>
            <a:ext cx="647700" cy="63754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43" y="4503420"/>
            <a:ext cx="1991165" cy="43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Per </a:t>
            </a:r>
            <a:r>
              <a:rPr lang="en-US" sz="1600" dirty="0" err="1" smtClean="0"/>
              <a:t>conseguire</a:t>
            </a:r>
            <a:r>
              <a:rPr lang="en-US" sz="1600" dirty="0" smtClean="0"/>
              <a:t> </a:t>
            </a:r>
            <a:r>
              <a:rPr lang="en-US" sz="1600" dirty="0" err="1"/>
              <a:t>gli</a:t>
            </a:r>
            <a:r>
              <a:rPr lang="en-US" sz="1600" dirty="0"/>
              <a:t> </a:t>
            </a:r>
            <a:r>
              <a:rPr lang="en-US" sz="1600" dirty="0" err="1"/>
              <a:t>obiettivi</a:t>
            </a:r>
            <a:r>
              <a:rPr lang="en-US" sz="1600" dirty="0"/>
              <a:t> </a:t>
            </a:r>
            <a:r>
              <a:rPr lang="en-US" sz="1600" dirty="0" err="1" smtClean="0"/>
              <a:t>prefissati</a:t>
            </a:r>
            <a:r>
              <a:rPr lang="en-US" sz="1600" dirty="0" smtClean="0"/>
              <a:t>, </a:t>
            </a:r>
            <a:r>
              <a:rPr lang="en-US" sz="1600" dirty="0"/>
              <a:t>son </a:t>
            </a:r>
            <a:r>
              <a:rPr lang="en-US" sz="1600" dirty="0" err="1" smtClean="0"/>
              <a:t>stati</a:t>
            </a:r>
            <a:r>
              <a:rPr lang="en-US" sz="1600" dirty="0" smtClean="0"/>
              <a:t> </a:t>
            </a:r>
            <a:r>
              <a:rPr lang="en-US" sz="1600" dirty="0" err="1" smtClean="0"/>
              <a:t>realizzati</a:t>
            </a:r>
            <a:r>
              <a:rPr lang="en-US" sz="1600" dirty="0" smtClean="0"/>
              <a:t> due </a:t>
            </a:r>
            <a:r>
              <a:rPr lang="en-US" sz="1600" dirty="0" err="1" smtClean="0"/>
              <a:t>modelli</a:t>
            </a:r>
            <a:r>
              <a:rPr lang="en-US" sz="1600" dirty="0" smtClean="0"/>
              <a:t> </a:t>
            </a:r>
            <a:r>
              <a:rPr lang="en-US" sz="1600" dirty="0" err="1" smtClean="0"/>
              <a:t>tra</a:t>
            </a:r>
            <a:r>
              <a:rPr lang="en-US" sz="1600" dirty="0" smtClean="0"/>
              <a:t> </a:t>
            </a:r>
            <a:r>
              <a:rPr lang="en-US" sz="1600" dirty="0" err="1" smtClean="0"/>
              <a:t>loro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alternativi</a:t>
            </a:r>
            <a:r>
              <a:rPr lang="en-US" sz="1600" dirty="0" smtClean="0"/>
              <a:t> di </a:t>
            </a:r>
            <a:r>
              <a:rPr lang="en-US" sz="1600" dirty="0" err="1"/>
              <a:t>un’</a:t>
            </a:r>
            <a:r>
              <a:rPr lang="en-US" sz="1600" b="1" dirty="0" err="1"/>
              <a:t>unità</a:t>
            </a:r>
            <a:r>
              <a:rPr lang="en-US" sz="1600" b="1" dirty="0"/>
              <a:t> </a:t>
            </a:r>
            <a:r>
              <a:rPr lang="en-US" sz="1600" b="1" dirty="0" err="1"/>
              <a:t>residenziale</a:t>
            </a:r>
            <a:r>
              <a:rPr lang="en-US" sz="1600" dirty="0"/>
              <a:t> da 130 m</a:t>
            </a:r>
            <a:r>
              <a:rPr lang="en-US" sz="1600" baseline="30000" dirty="0"/>
              <a:t>2</a:t>
            </a:r>
            <a:r>
              <a:rPr lang="en-US" sz="1600" dirty="0"/>
              <a:t> di </a:t>
            </a:r>
            <a:r>
              <a:rPr lang="en-US" sz="1600" dirty="0" err="1"/>
              <a:t>caratteristiche</a:t>
            </a:r>
            <a:r>
              <a:rPr lang="en-US" sz="1600" dirty="0"/>
              <a:t> </a:t>
            </a:r>
            <a:r>
              <a:rPr lang="en-US" sz="1600" dirty="0" smtClean="0"/>
              <a:t>note: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poco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efficiente</a:t>
            </a:r>
            <a:r>
              <a:rPr lang="en-US" sz="1600" dirty="0" smtClean="0"/>
              <a:t> 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b="1" dirty="0" smtClean="0"/>
              <a:t>standard</a:t>
            </a:r>
            <a:r>
              <a:rPr lang="en-US" sz="1600" dirty="0" smtClean="0"/>
              <a:t>.  </a:t>
            </a:r>
          </a:p>
          <a:p>
            <a:pPr lvl="1"/>
            <a:r>
              <a:rPr lang="en-US" sz="1600" b="1" dirty="0" err="1" smtClean="0"/>
              <a:t>Luogo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Progetto</a:t>
            </a:r>
            <a:r>
              <a:rPr lang="en-US" sz="1600" b="1" dirty="0" smtClean="0"/>
              <a:t>:</a:t>
            </a:r>
            <a:r>
              <a:rPr lang="en-US" sz="1600" dirty="0" smtClean="0"/>
              <a:t> Lakeview, MA</a:t>
            </a:r>
            <a:endParaRPr lang="en-US" sz="1600" dirty="0"/>
          </a:p>
          <a:p>
            <a:pPr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Modelli</a:t>
            </a:r>
            <a:r>
              <a:rPr lang="en-US" dirty="0" smtClean="0"/>
              <a:t> di </a:t>
            </a:r>
            <a:r>
              <a:rPr lang="en-US" dirty="0" err="1" smtClean="0"/>
              <a:t>Calcolo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err="1" smtClean="0">
                <a:latin typeface="Calibri"/>
              </a:rPr>
              <a:t>Entrambi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modelli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realizzati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attraverso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BEopt</a:t>
            </a:r>
            <a:r>
              <a:rPr lang="en-US" sz="1600" b="1" dirty="0" smtClean="0">
                <a:latin typeface="Calibri"/>
              </a:rPr>
              <a:t> 2.0</a:t>
            </a:r>
            <a:r>
              <a:rPr lang="en-US" sz="1600" dirty="0" smtClean="0">
                <a:latin typeface="Calibri"/>
              </a:rPr>
              <a:t>.</a:t>
            </a:r>
          </a:p>
          <a:p>
            <a:pPr lvl="1"/>
            <a:r>
              <a:rPr lang="en-US" sz="1600" dirty="0" err="1" smtClean="0">
                <a:latin typeface="Calibri"/>
              </a:rPr>
              <a:t>Modelli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generati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accordo</a:t>
            </a:r>
            <a:r>
              <a:rPr lang="en-US" sz="1600" dirty="0" smtClean="0">
                <a:latin typeface="Calibri"/>
              </a:rPr>
              <a:t> con le </a:t>
            </a:r>
            <a:r>
              <a:rPr lang="en-US" sz="1600" dirty="0" err="1" smtClean="0">
                <a:latin typeface="Calibri"/>
              </a:rPr>
              <a:t>assunzioni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edifici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prototipici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così</a:t>
            </a:r>
            <a:r>
              <a:rPr lang="en-US" sz="1600" dirty="0" smtClean="0">
                <a:latin typeface="Calibri"/>
              </a:rPr>
              <a:t> come </a:t>
            </a:r>
            <a:r>
              <a:rPr lang="en-US" sz="1600" dirty="0" err="1" smtClean="0">
                <a:latin typeface="Calibri"/>
              </a:rPr>
              <a:t>descritte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all’interno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i="1" dirty="0" smtClean="0">
                <a:latin typeface="Calibri"/>
              </a:rPr>
              <a:t>Building America Simulation Protocols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smtClean="0">
                <a:latin typeface="Calibri"/>
              </a:rPr>
              <a:t>I due </a:t>
            </a:r>
            <a:r>
              <a:rPr lang="en-US" sz="1600" dirty="0" err="1" smtClean="0">
                <a:latin typeface="Calibri"/>
              </a:rPr>
              <a:t>modelli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risultanti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dunque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esportati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formato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idf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smtClean="0">
                <a:latin typeface="Calibri"/>
              </a:rPr>
              <a:t>al fine di:</a:t>
            </a:r>
          </a:p>
          <a:p>
            <a:pPr lvl="1"/>
            <a:r>
              <a:rPr lang="en-US" sz="1600" dirty="0" err="1" smtClean="0">
                <a:latin typeface="Calibri"/>
              </a:rPr>
              <a:t>Permettere</a:t>
            </a:r>
            <a:r>
              <a:rPr lang="en-US" sz="1600" dirty="0" smtClean="0">
                <a:latin typeface="Calibri"/>
              </a:rPr>
              <a:t> la </a:t>
            </a:r>
            <a:r>
              <a:rPr lang="en-US" sz="1600" dirty="0" err="1" smtClean="0">
                <a:latin typeface="Calibri"/>
              </a:rPr>
              <a:t>modellazione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stati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occupazionali</a:t>
            </a:r>
            <a:r>
              <a:rPr lang="en-US" sz="1600" dirty="0" smtClean="0">
                <a:latin typeface="Calibri"/>
              </a:rPr>
              <a:t> e schedules di </a:t>
            </a:r>
            <a:r>
              <a:rPr lang="en-US" sz="1600" dirty="0" err="1" smtClean="0">
                <a:latin typeface="Calibri"/>
              </a:rPr>
              <a:t>setpoint</a:t>
            </a:r>
            <a:r>
              <a:rPr lang="en-US" sz="1600" dirty="0" smtClean="0">
                <a:latin typeface="Calibri"/>
              </a:rPr>
              <a:t> non standard.</a:t>
            </a:r>
          </a:p>
          <a:p>
            <a:pPr lvl="1"/>
            <a:r>
              <a:rPr lang="en-US" sz="1600" dirty="0" smtClean="0">
                <a:latin typeface="Calibri"/>
              </a:rPr>
              <a:t>Aver </a:t>
            </a:r>
            <a:r>
              <a:rPr lang="en-US" sz="1600" dirty="0" err="1" smtClean="0">
                <a:latin typeface="Calibri"/>
              </a:rPr>
              <a:t>pieno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controllo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su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tutti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parametri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sensibili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simulazione</a:t>
            </a:r>
            <a:r>
              <a:rPr lang="en-US" sz="1600" dirty="0" smtClean="0">
                <a:latin typeface="Calibri"/>
              </a:rPr>
              <a:t>, </a:t>
            </a:r>
            <a:r>
              <a:rPr lang="en-US" sz="1600" dirty="0" err="1" smtClean="0">
                <a:latin typeface="Calibri"/>
              </a:rPr>
              <a:t>soprattutto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lato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sistemi</a:t>
            </a:r>
            <a:r>
              <a:rPr lang="en-US" sz="1600" dirty="0" smtClean="0">
                <a:latin typeface="Calibri"/>
              </a:rPr>
              <a:t> HVAC.</a:t>
            </a:r>
            <a:endParaRPr lang="en-US" sz="160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3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I </a:t>
            </a:r>
            <a:r>
              <a:rPr lang="en-US" sz="1600" b="1" dirty="0" smtClean="0"/>
              <a:t>pattern </a:t>
            </a:r>
            <a:r>
              <a:rPr lang="en-US" sz="1600" b="1" dirty="0" err="1" smtClean="0"/>
              <a:t>occupazionali</a:t>
            </a:r>
            <a:r>
              <a:rPr lang="en-US" sz="1600" dirty="0" smtClean="0"/>
              <a:t> </a:t>
            </a:r>
            <a:r>
              <a:rPr lang="en-US" sz="1600" dirty="0" err="1" smtClean="0"/>
              <a:t>influiscono</a:t>
            </a:r>
            <a:r>
              <a:rPr lang="en-US" sz="1600" dirty="0" smtClean="0"/>
              <a:t> </a:t>
            </a:r>
            <a:r>
              <a:rPr lang="en-US" sz="1600" dirty="0" err="1" smtClean="0"/>
              <a:t>direttamente</a:t>
            </a:r>
            <a:r>
              <a:rPr lang="en-US" sz="1600" dirty="0" smtClean="0"/>
              <a:t> </a:t>
            </a:r>
            <a:r>
              <a:rPr lang="en-US" sz="1600" dirty="0" err="1" smtClean="0"/>
              <a:t>sulle</a:t>
            </a:r>
            <a:r>
              <a:rPr lang="en-US" sz="1600" dirty="0" smtClean="0"/>
              <a:t> </a:t>
            </a:r>
            <a:r>
              <a:rPr lang="en-US" sz="1600" dirty="0" err="1" smtClean="0"/>
              <a:t>opportunità</a:t>
            </a:r>
            <a:r>
              <a:rPr lang="en-US" sz="1600" dirty="0" smtClean="0"/>
              <a:t> di </a:t>
            </a:r>
            <a:r>
              <a:rPr lang="en-US" sz="1600" dirty="0" err="1" smtClean="0"/>
              <a:t>risparmio</a:t>
            </a:r>
            <a:r>
              <a:rPr lang="en-US" sz="1600" dirty="0" smtClean="0"/>
              <a:t> </a:t>
            </a:r>
            <a:r>
              <a:rPr lang="en-US" sz="1600" dirty="0" err="1" smtClean="0"/>
              <a:t>energetico</a:t>
            </a:r>
            <a:r>
              <a:rPr lang="en-US" sz="1600" dirty="0" smtClean="0"/>
              <a:t>. </a:t>
            </a:r>
            <a:r>
              <a:rPr lang="en-US" sz="1600" dirty="0" err="1" smtClean="0"/>
              <a:t>Dunque</a:t>
            </a:r>
            <a:r>
              <a:rPr lang="en-US" sz="1600" dirty="0" smtClean="0"/>
              <a:t>, al fine di </a:t>
            </a:r>
            <a:r>
              <a:rPr lang="en-US" sz="1600" dirty="0" err="1" smtClean="0"/>
              <a:t>catturare</a:t>
            </a:r>
            <a:r>
              <a:rPr lang="en-US" sz="1600" dirty="0" smtClean="0"/>
              <a:t> la </a:t>
            </a:r>
            <a:r>
              <a:rPr lang="en-US" sz="1600" b="1" dirty="0" err="1" smtClean="0"/>
              <a:t>natura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dinamica</a:t>
            </a:r>
            <a:r>
              <a:rPr lang="en-US" sz="1600" dirty="0" smtClean="0"/>
              <a:t> </a:t>
            </a:r>
            <a:r>
              <a:rPr lang="en-US" sz="1600" dirty="0" err="1" smtClean="0"/>
              <a:t>dello</a:t>
            </a:r>
            <a:r>
              <a:rPr lang="en-US" sz="1600" dirty="0" smtClean="0"/>
              <a:t> </a:t>
            </a:r>
            <a:r>
              <a:rPr lang="en-US" sz="1600" dirty="0" err="1" smtClean="0"/>
              <a:t>stato</a:t>
            </a:r>
            <a:r>
              <a:rPr lang="en-US" sz="1600" dirty="0" smtClean="0"/>
              <a:t> </a:t>
            </a:r>
            <a:r>
              <a:rPr lang="en-US" sz="1600" dirty="0" err="1" smtClean="0"/>
              <a:t>occupazionale</a:t>
            </a:r>
            <a:r>
              <a:rPr lang="en-US" sz="1600" dirty="0" smtClean="0"/>
              <a:t> </a:t>
            </a:r>
            <a:r>
              <a:rPr lang="en-US" sz="1600" dirty="0" err="1" smtClean="0"/>
              <a:t>negli</a:t>
            </a:r>
            <a:r>
              <a:rPr lang="en-US" sz="1600" dirty="0" smtClean="0"/>
              <a:t> </a:t>
            </a:r>
            <a:r>
              <a:rPr lang="en-US" sz="1600" dirty="0" err="1" smtClean="0"/>
              <a:t>edifici</a:t>
            </a:r>
            <a:r>
              <a:rPr lang="en-US" sz="1600" dirty="0" smtClean="0"/>
              <a:t> ad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residenziale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Embue</a:t>
            </a:r>
            <a:r>
              <a:rPr lang="en-US" sz="1600" dirty="0" smtClean="0"/>
              <a:t> ha </a:t>
            </a:r>
            <a:r>
              <a:rPr lang="en-US" sz="1600" dirty="0" err="1" smtClean="0"/>
              <a:t>sviluppato</a:t>
            </a:r>
            <a:r>
              <a:rPr lang="en-US" sz="1600" dirty="0" smtClean="0"/>
              <a:t> </a:t>
            </a:r>
            <a:r>
              <a:rPr lang="en-US" sz="1600" b="1" dirty="0" smtClean="0"/>
              <a:t>due </a:t>
            </a:r>
            <a:r>
              <a:rPr lang="en-US" sz="1600" b="1" dirty="0" err="1" smtClean="0"/>
              <a:t>scenari</a:t>
            </a:r>
            <a:r>
              <a:rPr lang="en-US" sz="1600" dirty="0" smtClean="0"/>
              <a:t> </a:t>
            </a:r>
            <a:r>
              <a:rPr lang="en-US" sz="1600" dirty="0" err="1" smtClean="0"/>
              <a:t>tra</a:t>
            </a:r>
            <a:r>
              <a:rPr lang="en-US" sz="1600" dirty="0" smtClean="0"/>
              <a:t> </a:t>
            </a:r>
            <a:r>
              <a:rPr lang="en-US" sz="1600" dirty="0" err="1" smtClean="0"/>
              <a:t>loro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alternativi</a:t>
            </a:r>
            <a:r>
              <a:rPr 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Scenari</a:t>
            </a:r>
            <a:r>
              <a:rPr lang="en-US" dirty="0" smtClean="0"/>
              <a:t> </a:t>
            </a:r>
            <a:r>
              <a:rPr lang="en-US" dirty="0" err="1" smtClean="0"/>
              <a:t>Relativi</a:t>
            </a:r>
            <a:r>
              <a:rPr lang="en-US" dirty="0" smtClean="0"/>
              <a:t>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Occupazionale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b="1" dirty="0" smtClean="0">
                <a:latin typeface="Calibri"/>
              </a:rPr>
              <a:t>Single: </a:t>
            </a:r>
            <a:r>
              <a:rPr lang="en-US" sz="1600" dirty="0" err="1" smtClean="0">
                <a:latin typeface="Calibri"/>
              </a:rPr>
              <a:t>esce</a:t>
            </a:r>
            <a:r>
              <a:rPr lang="en-US" sz="1600" dirty="0" smtClean="0">
                <a:latin typeface="Calibri"/>
              </a:rPr>
              <a:t> di casa per </a:t>
            </a:r>
            <a:r>
              <a:rPr lang="en-US" sz="1600" dirty="0" err="1" smtClean="0">
                <a:latin typeface="Calibri"/>
              </a:rPr>
              <a:t>lavoro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durante</a:t>
            </a:r>
            <a:r>
              <a:rPr lang="en-US" sz="1600" dirty="0" smtClean="0">
                <a:latin typeface="Calibri"/>
              </a:rPr>
              <a:t> la </a:t>
            </a:r>
            <a:r>
              <a:rPr lang="en-US" sz="1600" dirty="0" err="1" smtClean="0">
                <a:latin typeface="Calibri"/>
              </a:rPr>
              <a:t>settimana</a:t>
            </a:r>
            <a:r>
              <a:rPr lang="en-US" sz="1600" dirty="0" smtClean="0">
                <a:latin typeface="Calibri"/>
              </a:rPr>
              <a:t>, ha </a:t>
            </a:r>
            <a:r>
              <a:rPr lang="en-US" sz="1600" dirty="0" err="1" smtClean="0">
                <a:latin typeface="Calibri"/>
              </a:rPr>
              <a:t>abitudini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serali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variabili</a:t>
            </a:r>
            <a:r>
              <a:rPr lang="en-US" sz="1600" dirty="0" smtClean="0">
                <a:latin typeface="Calibri"/>
              </a:rPr>
              <a:t>, </a:t>
            </a:r>
            <a:r>
              <a:rPr lang="en-US" sz="1600" dirty="0" err="1" smtClean="0">
                <a:latin typeface="Calibri"/>
              </a:rPr>
              <a:t>viaggi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lavoro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occasionali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settimana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ferie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rispettivamente</a:t>
            </a:r>
            <a:r>
              <a:rPr lang="en-US" sz="1600" dirty="0" smtClean="0">
                <a:latin typeface="Calibri"/>
              </a:rPr>
              <a:t> a </a:t>
            </a:r>
            <a:r>
              <a:rPr lang="en-US" sz="1600" dirty="0" err="1" smtClean="0">
                <a:latin typeface="Calibri"/>
              </a:rPr>
              <a:t>Febbraio</a:t>
            </a:r>
            <a:r>
              <a:rPr lang="en-US" sz="1600" dirty="0" smtClean="0">
                <a:latin typeface="Calibri"/>
              </a:rPr>
              <a:t> e ad Agosto:</a:t>
            </a:r>
          </a:p>
          <a:p>
            <a:pPr lvl="1"/>
            <a:r>
              <a:rPr lang="en-US" sz="1600" i="1" dirty="0" err="1" smtClean="0">
                <a:latin typeface="Calibri"/>
              </a:rPr>
              <a:t>Occupazione</a:t>
            </a:r>
            <a:r>
              <a:rPr lang="en-US" sz="1600" i="1" dirty="0" smtClean="0">
                <a:latin typeface="Calibri"/>
              </a:rPr>
              <a:t> </a:t>
            </a:r>
            <a:r>
              <a:rPr lang="en-US" sz="1600" i="1" dirty="0" err="1" smtClean="0">
                <a:latin typeface="Calibri"/>
              </a:rPr>
              <a:t>Totale</a:t>
            </a:r>
            <a:r>
              <a:rPr lang="en-US" sz="1600" i="1" dirty="0" smtClean="0">
                <a:latin typeface="Calibri"/>
              </a:rPr>
              <a:t>:</a:t>
            </a:r>
            <a:r>
              <a:rPr lang="en-US" sz="1600" dirty="0" smtClean="0">
                <a:latin typeface="Calibri"/>
              </a:rPr>
              <a:t> 3,951 ore (45%)</a:t>
            </a:r>
          </a:p>
          <a:p>
            <a:r>
              <a:rPr lang="en-US" sz="1600" b="1" dirty="0" err="1" smtClean="0">
                <a:latin typeface="Calibri"/>
              </a:rPr>
              <a:t>Famiglia</a:t>
            </a:r>
            <a:r>
              <a:rPr lang="en-US" sz="1600" b="1" dirty="0" smtClean="0">
                <a:latin typeface="Calibri"/>
              </a:rPr>
              <a:t>: </a:t>
            </a:r>
            <a:r>
              <a:rPr lang="en-US" sz="1600" dirty="0" smtClean="0">
                <a:latin typeface="Calibri"/>
              </a:rPr>
              <a:t>3 </a:t>
            </a:r>
            <a:r>
              <a:rPr lang="en-US" sz="1600" dirty="0" err="1" smtClean="0">
                <a:latin typeface="Calibri"/>
              </a:rPr>
              <a:t>componenti</a:t>
            </a:r>
            <a:r>
              <a:rPr lang="en-US" sz="1600" dirty="0" smtClean="0">
                <a:latin typeface="Calibri"/>
              </a:rPr>
              <a:t> di cui </a:t>
            </a:r>
            <a:r>
              <a:rPr lang="en-US" sz="1600" dirty="0" err="1" smtClean="0">
                <a:latin typeface="Calibri"/>
              </a:rPr>
              <a:t>uno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stabilmente</a:t>
            </a:r>
            <a:r>
              <a:rPr lang="en-US" sz="1600" dirty="0" smtClean="0">
                <a:latin typeface="Calibri"/>
              </a:rPr>
              <a:t> a casa, </a:t>
            </a:r>
            <a:r>
              <a:rPr lang="en-US" sz="1600" dirty="0" err="1" smtClean="0">
                <a:latin typeface="Calibri"/>
              </a:rPr>
              <a:t>qualche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uscita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familiare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nel</a:t>
            </a:r>
            <a:r>
              <a:rPr lang="en-US" sz="1600" dirty="0" smtClean="0">
                <a:latin typeface="Calibri"/>
              </a:rPr>
              <a:t> weekend e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settimana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ferie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rispettivamente</a:t>
            </a:r>
            <a:r>
              <a:rPr lang="en-US" sz="1600" dirty="0" smtClean="0">
                <a:latin typeface="Calibri"/>
              </a:rPr>
              <a:t> a </a:t>
            </a:r>
            <a:r>
              <a:rPr lang="en-US" sz="1600" dirty="0" err="1" smtClean="0">
                <a:latin typeface="Calibri"/>
              </a:rPr>
              <a:t>Febbraio</a:t>
            </a:r>
            <a:r>
              <a:rPr lang="en-US" sz="1600" dirty="0" smtClean="0">
                <a:latin typeface="Calibri"/>
              </a:rPr>
              <a:t> e ad Agosto:</a:t>
            </a:r>
          </a:p>
          <a:p>
            <a:pPr lvl="1"/>
            <a:r>
              <a:rPr lang="en-US" sz="1600" i="1" dirty="0" err="1" smtClean="0">
                <a:latin typeface="Calibri"/>
              </a:rPr>
              <a:t>Occupazione</a:t>
            </a:r>
            <a:r>
              <a:rPr lang="en-US" sz="1600" i="1" dirty="0" smtClean="0">
                <a:latin typeface="Calibri"/>
              </a:rPr>
              <a:t> </a:t>
            </a:r>
            <a:r>
              <a:rPr lang="en-US" sz="1600" i="1" dirty="0" err="1" smtClean="0">
                <a:latin typeface="Calibri"/>
              </a:rPr>
              <a:t>Totale</a:t>
            </a:r>
            <a:r>
              <a:rPr lang="en-US" sz="1600" i="1" dirty="0" smtClean="0">
                <a:latin typeface="Calibri"/>
              </a:rPr>
              <a:t>:</a:t>
            </a:r>
            <a:r>
              <a:rPr lang="en-US" sz="1600" dirty="0" smtClean="0">
                <a:latin typeface="Calibri"/>
              </a:rPr>
              <a:t> 7,489 ore (85%)</a:t>
            </a:r>
            <a:endParaRPr lang="en-US" sz="160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1728216"/>
            <a:ext cx="4238625" cy="4092575"/>
          </a:xfrm>
        </p:spPr>
        <p:txBody>
          <a:bodyPr/>
          <a:lstStyle/>
          <a:p>
            <a:r>
              <a:rPr lang="en-US" sz="1600" b="1" dirty="0" smtClean="0"/>
              <a:t>Baseline: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(70°F ≈ 21,1°C) e 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 (78°F ≈ 25,6°C) </a:t>
            </a:r>
            <a:r>
              <a:rPr lang="en-US" sz="1600" dirty="0" err="1" smtClean="0"/>
              <a:t>costanti</a:t>
            </a:r>
            <a:r>
              <a:rPr lang="en-US" sz="1600" dirty="0" smtClean="0"/>
              <a:t> H24.</a:t>
            </a:r>
          </a:p>
          <a:p>
            <a:r>
              <a:rPr lang="en-US" sz="1600" b="1" dirty="0" err="1" smtClean="0"/>
              <a:t>EnergyStar</a:t>
            </a:r>
            <a:r>
              <a:rPr lang="en-US" sz="1600" b="1" dirty="0" smtClean="0"/>
              <a:t>: </a:t>
            </a:r>
            <a:r>
              <a:rPr lang="en-US" sz="1600" dirty="0" smtClean="0"/>
              <a:t>schedules per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e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 </a:t>
            </a:r>
            <a:r>
              <a:rPr lang="en-US" sz="1600" dirty="0" err="1" smtClean="0"/>
              <a:t>invariabili</a:t>
            </a:r>
            <a:r>
              <a:rPr lang="en-US" sz="1600" dirty="0" smtClean="0"/>
              <a:t> e </a:t>
            </a:r>
            <a:r>
              <a:rPr lang="en-US" sz="1600" dirty="0" err="1" smtClean="0"/>
              <a:t>basate</a:t>
            </a:r>
            <a:r>
              <a:rPr lang="en-US" sz="1600" dirty="0" smtClean="0"/>
              <a:t> sui </a:t>
            </a:r>
            <a:r>
              <a:rPr lang="en-US" sz="1600" dirty="0" err="1" smtClean="0"/>
              <a:t>valori</a:t>
            </a:r>
            <a:r>
              <a:rPr lang="en-US" sz="1600" dirty="0" smtClean="0"/>
              <a:t> del </a:t>
            </a:r>
            <a:r>
              <a:rPr lang="en-US" sz="1600" dirty="0" err="1" smtClean="0"/>
              <a:t>protocollo</a:t>
            </a:r>
            <a:r>
              <a:rPr lang="en-US" sz="1600" dirty="0" smtClean="0"/>
              <a:t> </a:t>
            </a:r>
            <a:r>
              <a:rPr lang="en-US" sz="1600" dirty="0" err="1" smtClean="0"/>
              <a:t>EnergyStar</a:t>
            </a:r>
            <a:r>
              <a:rPr lang="en-US" sz="1600" dirty="0" smtClean="0"/>
              <a:t>.</a:t>
            </a:r>
          </a:p>
          <a:p>
            <a:r>
              <a:rPr lang="en-US" sz="1600" b="1" dirty="0" err="1" smtClean="0"/>
              <a:t>Dinamica</a:t>
            </a:r>
            <a:r>
              <a:rPr lang="en-US" sz="1600" b="1" dirty="0" smtClean="0"/>
              <a:t>: </a:t>
            </a:r>
            <a:r>
              <a:rPr lang="en-US" sz="1600" dirty="0" smtClean="0"/>
              <a:t>le temperature di </a:t>
            </a:r>
            <a:r>
              <a:rPr lang="en-US" sz="1600" dirty="0" err="1" smtClean="0"/>
              <a:t>setpoint</a:t>
            </a:r>
            <a:r>
              <a:rPr lang="en-US" sz="1600" dirty="0" smtClean="0"/>
              <a:t> </a:t>
            </a:r>
            <a:r>
              <a:rPr lang="en-US" sz="1600" dirty="0" err="1" smtClean="0"/>
              <a:t>variano</a:t>
            </a:r>
            <a:r>
              <a:rPr lang="en-US" sz="1600" dirty="0" smtClean="0"/>
              <a:t> al </a:t>
            </a:r>
            <a:r>
              <a:rPr lang="en-US" sz="1600" dirty="0" err="1" smtClean="0"/>
              <a:t>variare</a:t>
            </a:r>
            <a:r>
              <a:rPr lang="en-US" sz="1600" dirty="0" smtClean="0"/>
              <a:t> </a:t>
            </a:r>
            <a:r>
              <a:rPr lang="en-US" sz="1600" dirty="0" err="1" smtClean="0"/>
              <a:t>dello</a:t>
            </a:r>
            <a:r>
              <a:rPr lang="en-US" sz="1600" dirty="0" smtClean="0"/>
              <a:t> </a:t>
            </a:r>
            <a:r>
              <a:rPr lang="en-US" sz="1600" dirty="0" err="1" smtClean="0"/>
              <a:t>stato</a:t>
            </a:r>
            <a:r>
              <a:rPr lang="en-US" sz="1600" dirty="0" smtClean="0"/>
              <a:t> </a:t>
            </a:r>
            <a:r>
              <a:rPr lang="en-US" sz="1600" dirty="0" err="1" smtClean="0"/>
              <a:t>occupazionale</a:t>
            </a:r>
            <a:r>
              <a:rPr lang="en-US" sz="1600" dirty="0" smtClean="0"/>
              <a:t>. Durante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periodi</a:t>
            </a:r>
            <a:r>
              <a:rPr lang="en-US" sz="1600" dirty="0" smtClean="0"/>
              <a:t> di </a:t>
            </a:r>
            <a:r>
              <a:rPr lang="en-US" sz="1600" dirty="0" err="1" smtClean="0"/>
              <a:t>assenza</a:t>
            </a:r>
            <a:r>
              <a:rPr lang="en-US" sz="1600" dirty="0" smtClean="0"/>
              <a:t> </a:t>
            </a:r>
            <a:r>
              <a:rPr lang="en-US" sz="1600" dirty="0" err="1" smtClean="0"/>
              <a:t>prolungata</a:t>
            </a:r>
            <a:r>
              <a:rPr lang="en-US" sz="1600" dirty="0" smtClean="0"/>
              <a:t> (</a:t>
            </a:r>
            <a:r>
              <a:rPr lang="en-US" sz="1600" dirty="0" err="1" smtClean="0"/>
              <a:t>vacanze</a:t>
            </a:r>
            <a:r>
              <a:rPr lang="en-US" sz="1600" dirty="0" smtClean="0"/>
              <a:t>), </a:t>
            </a:r>
            <a:r>
              <a:rPr lang="en-US" sz="1600" dirty="0" err="1" smtClean="0"/>
              <a:t>i</a:t>
            </a:r>
            <a:r>
              <a:rPr lang="en-US" sz="1600" dirty="0" smtClean="0"/>
              <a:t> setback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leggermente</a:t>
            </a:r>
            <a:r>
              <a:rPr lang="en-US" sz="1600" dirty="0" smtClean="0"/>
              <a:t> 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r>
              <a:rPr lang="en-US" sz="1600" dirty="0" err="1" smtClean="0"/>
              <a:t>aggressivi</a:t>
            </a:r>
            <a:r>
              <a:rPr lang="en-US" sz="1600" dirty="0" smtClean="0"/>
              <a:t>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a </a:t>
            </a:r>
            <a:r>
              <a:rPr lang="en-US" sz="1600" dirty="0" err="1" smtClean="0"/>
              <a:t>quelli</a:t>
            </a:r>
            <a:r>
              <a:rPr lang="en-US" sz="1600" dirty="0" smtClean="0"/>
              <a:t> </a:t>
            </a:r>
            <a:r>
              <a:rPr lang="en-US" sz="1600" dirty="0" err="1" smtClean="0"/>
              <a:t>prefissati</a:t>
            </a:r>
            <a:r>
              <a:rPr lang="en-US" sz="1600" dirty="0" smtClean="0"/>
              <a:t> dal </a:t>
            </a:r>
            <a:r>
              <a:rPr lang="en-US" sz="1600" dirty="0" err="1" smtClean="0"/>
              <a:t>protocollo</a:t>
            </a:r>
            <a:r>
              <a:rPr lang="en-US" sz="1600" dirty="0" smtClean="0"/>
              <a:t> </a:t>
            </a:r>
            <a:r>
              <a:rPr lang="en-US" sz="1600" dirty="0" err="1" smtClean="0"/>
              <a:t>EnergyStar</a:t>
            </a:r>
            <a:r>
              <a:rPr lang="en-US" sz="1600" dirty="0" smtClean="0"/>
              <a:t> (58°F ≈ 14,45°C per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periodo</a:t>
            </a:r>
            <a:r>
              <a:rPr lang="en-US" sz="1600" dirty="0" smtClean="0"/>
              <a:t> di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e 86°F ≈ 30°C per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periodo</a:t>
            </a:r>
            <a:r>
              <a:rPr lang="en-US" sz="1600" dirty="0" smtClean="0"/>
              <a:t> di 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). </a:t>
            </a:r>
            <a:r>
              <a:rPr lang="en-US" sz="1600" dirty="0" err="1" smtClean="0"/>
              <a:t>Nessun</a:t>
            </a:r>
            <a:r>
              <a:rPr lang="en-US" sz="1600" dirty="0" smtClean="0"/>
              <a:t> setback </a:t>
            </a:r>
            <a:r>
              <a:rPr lang="en-US" sz="1600" dirty="0" err="1" smtClean="0"/>
              <a:t>applicato</a:t>
            </a:r>
            <a:r>
              <a:rPr lang="en-US" sz="1600" dirty="0" smtClean="0"/>
              <a:t> </a:t>
            </a:r>
            <a:r>
              <a:rPr lang="en-US" sz="1600" dirty="0" err="1" smtClean="0"/>
              <a:t>durante</a:t>
            </a:r>
            <a:r>
              <a:rPr lang="en-US" sz="1600" dirty="0" smtClean="0"/>
              <a:t> la </a:t>
            </a:r>
            <a:r>
              <a:rPr lang="en-US" sz="1600" dirty="0" err="1" smtClean="0"/>
              <a:t>notte</a:t>
            </a:r>
            <a:r>
              <a:rPr lang="en-US" sz="1600" dirty="0" smtClean="0"/>
              <a:t>.</a:t>
            </a:r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Scenari</a:t>
            </a:r>
            <a:r>
              <a:rPr lang="en-US" dirty="0" smtClean="0"/>
              <a:t> </a:t>
            </a:r>
            <a:r>
              <a:rPr lang="en-US" dirty="0" err="1" smtClean="0"/>
              <a:t>Relativi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Temperature di </a:t>
            </a:r>
            <a:r>
              <a:rPr lang="en-US" dirty="0" err="1" smtClean="0"/>
              <a:t>Setpoint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25" y="3311190"/>
            <a:ext cx="3528000" cy="14323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19025" y="4787606"/>
            <a:ext cx="313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Figura 01: Focus sulle Temperature di </a:t>
            </a:r>
            <a:r>
              <a:rPr lang="it-IT" sz="900" i="1" dirty="0" err="1" smtClean="0"/>
              <a:t>Setpoint</a:t>
            </a:r>
            <a:r>
              <a:rPr lang="it-IT" sz="900" i="1" dirty="0" smtClean="0"/>
              <a:t> così come implementate in </a:t>
            </a:r>
            <a:r>
              <a:rPr lang="it-IT" sz="900" i="1" dirty="0" err="1" smtClean="0"/>
              <a:t>EnergyPlus</a:t>
            </a:r>
            <a:r>
              <a:rPr lang="it-IT" sz="900" i="1" dirty="0" smtClean="0"/>
              <a:t> (Finestra Temporale considerata: Singolo Giorno).</a:t>
            </a:r>
            <a:endParaRPr lang="it-IT" sz="9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9025" y="2806406"/>
            <a:ext cx="313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Tabella 02: EnergyStar Thermostat Setpoint Program</a:t>
            </a:r>
            <a:endParaRPr lang="it-IT" sz="900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56" y="1768037"/>
            <a:ext cx="228631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28993 -0.03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1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283 0.083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4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Scenari</a:t>
            </a:r>
            <a:r>
              <a:rPr lang="en-US" dirty="0" smtClean="0"/>
              <a:t> </a:t>
            </a:r>
            <a:r>
              <a:rPr lang="en-US" dirty="0" err="1" smtClean="0"/>
              <a:t>Relativi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Temperature di </a:t>
            </a:r>
            <a:r>
              <a:rPr lang="en-US" dirty="0" err="1" smtClean="0"/>
              <a:t>Setpoint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31" y="1657350"/>
            <a:ext cx="5220194" cy="333558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81750" y="1982862"/>
            <a:ext cx="2738534" cy="2701496"/>
            <a:chOff x="6192000" y="3128827"/>
            <a:chExt cx="2738534" cy="2701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93" y="3128827"/>
              <a:ext cx="2737341" cy="11888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000" y="4641500"/>
              <a:ext cx="2731245" cy="118882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4543425" y="5118263"/>
            <a:ext cx="4181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Figura 02 (sulla sinistra): </a:t>
            </a:r>
          </a:p>
          <a:p>
            <a:pPr algn="r">
              <a:spcAft>
                <a:spcPts val="0"/>
              </a:spcAft>
            </a:pPr>
            <a:r>
              <a:rPr lang="it-IT" sz="900" i="1" dirty="0" smtClean="0"/>
              <a:t>Incidenza percentuale delle temperature di </a:t>
            </a:r>
            <a:r>
              <a:rPr lang="it-IT" sz="900" i="1" dirty="0" err="1" smtClean="0"/>
              <a:t>setpoint</a:t>
            </a:r>
            <a:r>
              <a:rPr lang="it-IT" sz="900" i="1" dirty="0" smtClean="0"/>
              <a:t> all’interno dei diversi scenari considerati</a:t>
            </a:r>
          </a:p>
          <a:p>
            <a:pPr algn="r">
              <a:spcAft>
                <a:spcPts val="0"/>
              </a:spcAft>
            </a:pPr>
            <a:endParaRPr lang="it-IT" sz="900" i="1" dirty="0"/>
          </a:p>
          <a:p>
            <a:pPr algn="r">
              <a:spcAft>
                <a:spcPts val="0"/>
              </a:spcAft>
            </a:pPr>
            <a:r>
              <a:rPr lang="it-IT" sz="900" i="1" dirty="0" smtClean="0"/>
              <a:t>Figura 03 (sulla destra): </a:t>
            </a:r>
          </a:p>
          <a:p>
            <a:pPr algn="r">
              <a:spcAft>
                <a:spcPts val="0"/>
              </a:spcAft>
            </a:pPr>
            <a:r>
              <a:rPr lang="it-IT" sz="900" i="1" dirty="0" smtClean="0"/>
              <a:t>Schedule di </a:t>
            </a:r>
            <a:r>
              <a:rPr lang="it-IT" sz="900" i="1" dirty="0" err="1" smtClean="0"/>
              <a:t>Setpoint</a:t>
            </a:r>
            <a:r>
              <a:rPr lang="it-IT" sz="900" i="1" dirty="0" smtClean="0"/>
              <a:t> Dinamica (</a:t>
            </a:r>
            <a:r>
              <a:rPr lang="it-IT" sz="900" i="1" dirty="0" err="1" smtClean="0"/>
              <a:t>Occupancy</a:t>
            </a:r>
            <a:r>
              <a:rPr lang="it-IT" sz="900" i="1" dirty="0" smtClean="0"/>
              <a:t> </a:t>
            </a:r>
            <a:r>
              <a:rPr lang="it-IT" sz="900" i="1" dirty="0" err="1" smtClean="0"/>
              <a:t>Driven</a:t>
            </a:r>
            <a:r>
              <a:rPr lang="it-IT" sz="900" i="1" dirty="0" smtClean="0"/>
              <a:t>). Visualizzazione Annuale.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39898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Data la </a:t>
            </a:r>
            <a:r>
              <a:rPr lang="en-US" sz="1600" dirty="0" err="1" smtClean="0"/>
              <a:t>combinazione</a:t>
            </a:r>
            <a:r>
              <a:rPr lang="en-US" sz="1600" dirty="0" smtClean="0"/>
              <a:t> di </a:t>
            </a:r>
            <a:r>
              <a:rPr lang="en-US" sz="1600" dirty="0" err="1" smtClean="0"/>
              <a:t>scenari</a:t>
            </a:r>
            <a:r>
              <a:rPr lang="en-US" sz="1600" dirty="0" smtClean="0"/>
              <a:t> e di Schedules di </a:t>
            </a:r>
            <a:r>
              <a:rPr lang="en-US" sz="1600" dirty="0" err="1" smtClean="0"/>
              <a:t>setpoint</a:t>
            </a:r>
            <a:r>
              <a:rPr lang="en-US" sz="1600" dirty="0" smtClean="0"/>
              <a:t>, </a:t>
            </a:r>
            <a:r>
              <a:rPr lang="en-US" sz="1600" dirty="0" err="1" smtClean="0"/>
              <a:t>ogni</a:t>
            </a:r>
            <a:r>
              <a:rPr lang="en-US" sz="1600" dirty="0" smtClean="0"/>
              <a:t> </a:t>
            </a:r>
            <a:r>
              <a:rPr lang="en-US" sz="1600" dirty="0" err="1" smtClean="0"/>
              <a:t>modello</a:t>
            </a:r>
            <a:r>
              <a:rPr lang="en-US" sz="1600" dirty="0" smtClean="0"/>
              <a:t> </a:t>
            </a:r>
            <a:r>
              <a:rPr lang="en-US" sz="1600" dirty="0" err="1" smtClean="0"/>
              <a:t>generato</a:t>
            </a:r>
            <a:r>
              <a:rPr lang="en-US" sz="1600" dirty="0" smtClean="0"/>
              <a:t> (12 in </a:t>
            </a:r>
            <a:r>
              <a:rPr lang="en-US" sz="1600" dirty="0" err="1" smtClean="0"/>
              <a:t>totale</a:t>
            </a:r>
            <a:r>
              <a:rPr lang="en-US" sz="1600" dirty="0" smtClean="0"/>
              <a:t>) </a:t>
            </a:r>
            <a:r>
              <a:rPr lang="en-US" sz="1600" b="1" dirty="0" smtClean="0"/>
              <a:t>è </a:t>
            </a:r>
            <a:r>
              <a:rPr lang="en-US" sz="1600" b="1" dirty="0" err="1" smtClean="0"/>
              <a:t>stato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simulato</a:t>
            </a:r>
            <a:r>
              <a:rPr lang="en-US" sz="1600" b="1" dirty="0" smtClean="0"/>
              <a:t> in 4 </a:t>
            </a:r>
            <a:r>
              <a:rPr lang="en-US" sz="1600" b="1" dirty="0" err="1" smtClean="0"/>
              <a:t>differenti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città</a:t>
            </a:r>
            <a:r>
              <a:rPr lang="en-US" sz="1600" b="1" dirty="0" smtClean="0"/>
              <a:t> </a:t>
            </a:r>
            <a:r>
              <a:rPr lang="en-US" sz="1600" dirty="0" err="1" smtClean="0"/>
              <a:t>rappresentative</a:t>
            </a:r>
            <a:r>
              <a:rPr lang="en-US" sz="1600" dirty="0" smtClean="0"/>
              <a:t> del </a:t>
            </a:r>
            <a:r>
              <a:rPr lang="en-US" sz="1600" dirty="0" err="1" smtClean="0"/>
              <a:t>clima</a:t>
            </a:r>
            <a:r>
              <a:rPr lang="en-US" sz="1600" dirty="0" smtClean="0"/>
              <a:t> </a:t>
            </a:r>
            <a:r>
              <a:rPr lang="en-US" sz="1600" dirty="0" err="1" smtClean="0"/>
              <a:t>statunitense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b="1" dirty="0" smtClean="0"/>
              <a:t>Zona </a:t>
            </a:r>
            <a:r>
              <a:rPr lang="en-US" sz="1600" b="1" dirty="0" err="1" smtClean="0"/>
              <a:t>Climatica</a:t>
            </a:r>
            <a:r>
              <a:rPr lang="en-US" sz="1600" b="1" dirty="0" smtClean="0"/>
              <a:t> 2: </a:t>
            </a:r>
            <a:r>
              <a:rPr lang="en-US" sz="1600" dirty="0" smtClean="0"/>
              <a:t>Phoenix, AZ</a:t>
            </a:r>
          </a:p>
          <a:p>
            <a:pPr lvl="1"/>
            <a:r>
              <a:rPr lang="en-US" sz="1600" b="1" dirty="0" smtClean="0"/>
              <a:t>Zona </a:t>
            </a:r>
            <a:r>
              <a:rPr lang="en-US" sz="1600" b="1" dirty="0" err="1" smtClean="0"/>
              <a:t>Climatica</a:t>
            </a:r>
            <a:r>
              <a:rPr lang="en-US" sz="1600" b="1" dirty="0" smtClean="0"/>
              <a:t> 3: </a:t>
            </a:r>
            <a:r>
              <a:rPr lang="en-US" sz="1600" dirty="0" smtClean="0"/>
              <a:t>Atlanta, GA</a:t>
            </a:r>
          </a:p>
          <a:p>
            <a:pPr lvl="1"/>
            <a:r>
              <a:rPr lang="en-US" sz="1600" b="1" dirty="0" smtClean="0"/>
              <a:t>Zona </a:t>
            </a:r>
            <a:r>
              <a:rPr lang="en-US" sz="1600" b="1" dirty="0" err="1" smtClean="0"/>
              <a:t>Climatica</a:t>
            </a:r>
            <a:r>
              <a:rPr lang="en-US" sz="1600" b="1" dirty="0" smtClean="0"/>
              <a:t> 5:</a:t>
            </a:r>
            <a:r>
              <a:rPr lang="en-US" sz="1600" dirty="0" smtClean="0"/>
              <a:t> Boston, MA</a:t>
            </a:r>
          </a:p>
          <a:p>
            <a:pPr lvl="1"/>
            <a:r>
              <a:rPr lang="en-US" sz="1600" b="1" dirty="0" smtClean="0"/>
              <a:t>Zona </a:t>
            </a:r>
            <a:r>
              <a:rPr lang="en-US" sz="1600" b="1" dirty="0" err="1" smtClean="0"/>
              <a:t>Climatica</a:t>
            </a:r>
            <a:r>
              <a:rPr lang="en-US" sz="1600" b="1" dirty="0" smtClean="0"/>
              <a:t> 7: </a:t>
            </a:r>
            <a:r>
              <a:rPr lang="en-US" sz="1600" dirty="0" smtClean="0"/>
              <a:t>Duluth, MN</a:t>
            </a:r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</a:t>
            </a:r>
            <a:r>
              <a:rPr lang="en-US" dirty="0" err="1" smtClean="0"/>
              <a:t>Climatiche</a:t>
            </a:r>
            <a:r>
              <a:rPr lang="en-US" dirty="0" smtClean="0"/>
              <a:t> Considerate e </a:t>
            </a:r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Risultanti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1138"/>
            <a:ext cx="4035425" cy="27578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I </a:t>
            </a:r>
            <a:r>
              <a:rPr lang="en-US" sz="1600" b="1" dirty="0" err="1" smtClean="0"/>
              <a:t>risultati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ottenuti</a:t>
            </a:r>
            <a:r>
              <a:rPr lang="en-US" sz="1600" dirty="0" smtClean="0"/>
              <a:t> in </a:t>
            </a:r>
            <a:r>
              <a:rPr lang="en-US" sz="1600" dirty="0" err="1" smtClean="0"/>
              <a:t>fase</a:t>
            </a:r>
            <a:r>
              <a:rPr lang="en-US" sz="1600" dirty="0" smtClean="0"/>
              <a:t> di </a:t>
            </a:r>
            <a:r>
              <a:rPr lang="en-US" sz="1600" dirty="0" err="1" smtClean="0"/>
              <a:t>simulazione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dunque</a:t>
            </a:r>
            <a:r>
              <a:rPr lang="en-US" sz="1600" dirty="0" smtClean="0"/>
              <a:t> </a:t>
            </a:r>
            <a:r>
              <a:rPr lang="en-US" sz="1600" dirty="0" err="1" smtClean="0"/>
              <a:t>stati</a:t>
            </a:r>
            <a:r>
              <a:rPr lang="en-US" sz="1600" dirty="0" smtClean="0"/>
              <a:t> </a:t>
            </a:r>
            <a:r>
              <a:rPr lang="en-US" sz="1600" dirty="0" err="1" smtClean="0"/>
              <a:t>analizzati</a:t>
            </a:r>
            <a:r>
              <a:rPr lang="en-US" sz="1600" dirty="0" smtClean="0"/>
              <a:t> per </a:t>
            </a:r>
            <a:r>
              <a:rPr lang="en-US" sz="1600" dirty="0" err="1" smtClean="0"/>
              <a:t>valutare</a:t>
            </a:r>
            <a:r>
              <a:rPr lang="en-US" sz="1600" dirty="0" smtClean="0"/>
              <a:t> come la </a:t>
            </a:r>
            <a:r>
              <a:rPr lang="en-US" sz="1600" dirty="0" err="1" smtClean="0"/>
              <a:t>combinazione</a:t>
            </a:r>
            <a:r>
              <a:rPr lang="en-US" sz="1600" dirty="0" smtClean="0"/>
              <a:t> di </a:t>
            </a:r>
            <a:r>
              <a:rPr lang="en-US" sz="1600" b="1" dirty="0" err="1" smtClean="0"/>
              <a:t>variabili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indipendenti</a:t>
            </a:r>
            <a:r>
              <a:rPr lang="en-US" sz="1600" b="1" dirty="0" smtClean="0"/>
              <a:t> </a:t>
            </a:r>
            <a:r>
              <a:rPr lang="en-US" sz="1600" dirty="0" err="1" smtClean="0"/>
              <a:t>influenzi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consumi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stagionali</a:t>
            </a:r>
            <a:r>
              <a:rPr lang="en-US" sz="1600" b="1" dirty="0" smtClean="0"/>
              <a:t> </a:t>
            </a:r>
            <a:r>
              <a:rPr lang="en-US" sz="1600" dirty="0" smtClean="0"/>
              <a:t>di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e </a:t>
            </a:r>
            <a:r>
              <a:rPr lang="en-US" sz="1600" dirty="0" err="1" smtClean="0"/>
              <a:t>raffrescamento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pSp>
        <p:nvGrpSpPr>
          <p:cNvPr id="3" name="Gruppo 2"/>
          <p:cNvGrpSpPr/>
          <p:nvPr/>
        </p:nvGrpSpPr>
        <p:grpSpPr>
          <a:xfrm>
            <a:off x="1152000" y="4389071"/>
            <a:ext cx="6840000" cy="1545180"/>
            <a:chOff x="1152000" y="4389071"/>
            <a:chExt cx="6840000" cy="15451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00" y="4389071"/>
              <a:ext cx="6840000" cy="13334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95525" y="5703419"/>
              <a:ext cx="56768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it-IT" sz="900" i="1" dirty="0" smtClean="0"/>
                <a:t>Tabella 03: Gli Scenari di Simulazione in sintesi (Const=Constant; ES=EnergyStar; Dyn=Dynamic)</a:t>
              </a:r>
              <a:endParaRPr lang="it-IT" sz="9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255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25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Software di </a:t>
            </a:r>
            <a:r>
              <a:rPr lang="en-US" dirty="0" err="1" smtClean="0"/>
              <a:t>Calcolo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1138"/>
            <a:ext cx="4035425" cy="27578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err="1" smtClean="0"/>
              <a:t>Idealmente</a:t>
            </a:r>
            <a:r>
              <a:rPr lang="en-US" sz="1600" dirty="0" smtClean="0"/>
              <a:t>, </a:t>
            </a:r>
            <a:r>
              <a:rPr lang="en-US" sz="1600" dirty="0" err="1" smtClean="0"/>
              <a:t>anche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software da </a:t>
            </a:r>
            <a:r>
              <a:rPr lang="en-US" sz="1600" dirty="0" err="1" smtClean="0"/>
              <a:t>utilizzarsi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essere</a:t>
            </a:r>
            <a:r>
              <a:rPr lang="en-US" sz="1600" dirty="0" smtClean="0"/>
              <a:t> </a:t>
            </a:r>
            <a:r>
              <a:rPr lang="en-US" sz="1600" dirty="0" err="1" smtClean="0"/>
              <a:t>scelto</a:t>
            </a:r>
            <a:r>
              <a:rPr lang="en-US" sz="1600" dirty="0" smtClean="0"/>
              <a:t> </a:t>
            </a:r>
            <a:r>
              <a:rPr lang="en-US" sz="1600" b="1" dirty="0" smtClean="0"/>
              <a:t>in </a:t>
            </a:r>
            <a:r>
              <a:rPr lang="en-US" sz="1600" b="1" dirty="0" err="1" smtClean="0"/>
              <a:t>funzione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scopo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lavoro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b="1" dirty="0" err="1" smtClean="0"/>
              <a:t>BEopt</a:t>
            </a:r>
            <a:r>
              <a:rPr lang="en-US" sz="1600" b="1" dirty="0" smtClean="0"/>
              <a:t> 2.0: </a:t>
            </a:r>
            <a:r>
              <a:rPr lang="en-US" sz="1600" dirty="0" smtClean="0"/>
              <a:t>GUI Open Source di </a:t>
            </a:r>
            <a:r>
              <a:rPr lang="en-US" sz="1600" dirty="0" err="1" smtClean="0"/>
              <a:t>semplice</a:t>
            </a:r>
            <a:r>
              <a:rPr lang="en-US" sz="1600" dirty="0" smtClean="0"/>
              <a:t> </a:t>
            </a:r>
            <a:r>
              <a:rPr lang="en-US" sz="1600" dirty="0" err="1" smtClean="0"/>
              <a:t>utilizzo</a:t>
            </a:r>
            <a:r>
              <a:rPr lang="en-US" sz="1600" dirty="0" smtClean="0"/>
              <a:t> per </a:t>
            </a:r>
            <a:r>
              <a:rPr lang="en-US" sz="1600" dirty="0" err="1" smtClean="0"/>
              <a:t>EnergyPlus</a:t>
            </a:r>
            <a:r>
              <a:rPr lang="en-US" sz="1600" dirty="0" smtClean="0"/>
              <a:t> la cui </a:t>
            </a:r>
            <a:r>
              <a:rPr lang="en-US" sz="1600" dirty="0" err="1" smtClean="0"/>
              <a:t>modellazione</a:t>
            </a:r>
            <a:r>
              <a:rPr lang="en-US" sz="1600" dirty="0" smtClean="0"/>
              <a:t> di Default </a:t>
            </a:r>
            <a:r>
              <a:rPr lang="en-US" sz="1600" dirty="0" err="1" smtClean="0"/>
              <a:t>avviene</a:t>
            </a:r>
            <a:r>
              <a:rPr lang="en-US" sz="1600" dirty="0" smtClean="0"/>
              <a:t> in </a:t>
            </a:r>
            <a:r>
              <a:rPr lang="en-US" sz="1600" dirty="0" err="1" smtClean="0"/>
              <a:t>accordo</a:t>
            </a:r>
            <a:r>
              <a:rPr lang="en-US" sz="1600" dirty="0" smtClean="0"/>
              <a:t> con </a:t>
            </a:r>
            <a:r>
              <a:rPr lang="en-US" sz="1600" dirty="0" smtClean="0">
                <a:latin typeface="Calibri"/>
              </a:rPr>
              <a:t>le </a:t>
            </a:r>
            <a:r>
              <a:rPr lang="en-US" sz="1600" dirty="0" err="1">
                <a:latin typeface="Calibri"/>
              </a:rPr>
              <a:t>assunzioni</a:t>
            </a:r>
            <a:r>
              <a:rPr lang="en-US" sz="1600" dirty="0">
                <a:latin typeface="Calibri"/>
              </a:rPr>
              <a:t> per </a:t>
            </a:r>
            <a:r>
              <a:rPr lang="en-US" sz="1600" dirty="0" err="1">
                <a:latin typeface="Calibri"/>
              </a:rPr>
              <a:t>edifici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prototipici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i="1" dirty="0">
                <a:latin typeface="Calibri"/>
              </a:rPr>
              <a:t>Building America Simulation Protocols</a:t>
            </a:r>
            <a:r>
              <a:rPr lang="en-US" sz="1600" dirty="0" smtClean="0">
                <a:latin typeface="Calibri"/>
              </a:rPr>
              <a:t>.</a:t>
            </a:r>
            <a:endParaRPr lang="en-US" sz="1600" b="1" dirty="0" smtClean="0"/>
          </a:p>
          <a:p>
            <a:pPr lvl="1"/>
            <a:r>
              <a:rPr lang="en-US" sz="1600" b="1" dirty="0" err="1" smtClean="0"/>
              <a:t>EnergyPlus</a:t>
            </a:r>
            <a:r>
              <a:rPr lang="en-US" sz="1600" b="1" dirty="0" smtClean="0"/>
              <a:t> 8.0</a:t>
            </a:r>
            <a:endParaRPr lang="en-US" sz="1600" b="1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Un </a:t>
            </a:r>
            <a:r>
              <a:rPr lang="en-US" sz="1600" dirty="0" err="1" smtClean="0"/>
              <a:t>tipico</a:t>
            </a:r>
            <a:r>
              <a:rPr lang="en-US" sz="1600" dirty="0" smtClean="0"/>
              <a:t> </a:t>
            </a:r>
            <a:r>
              <a:rPr lang="en-US" sz="1600" dirty="0" err="1" smtClean="0"/>
              <a:t>progetto</a:t>
            </a:r>
            <a:r>
              <a:rPr lang="en-US" sz="1600" dirty="0" smtClean="0"/>
              <a:t> di </a:t>
            </a:r>
            <a:r>
              <a:rPr lang="en-US" sz="1600" dirty="0" err="1" smtClean="0"/>
              <a:t>simulazione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consta</a:t>
            </a:r>
            <a:r>
              <a:rPr lang="en-US" sz="1600" dirty="0" smtClean="0"/>
              <a:t> di </a:t>
            </a:r>
            <a:r>
              <a:rPr lang="en-US" sz="1600" b="1" dirty="0" err="1" smtClean="0"/>
              <a:t>tre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operazioni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loro</a:t>
            </a:r>
            <a:r>
              <a:rPr lang="en-US" sz="1600" b="1" dirty="0" smtClean="0"/>
              <a:t> successive</a:t>
            </a:r>
            <a:r>
              <a:rPr lang="en-US" sz="1600" dirty="0" smtClean="0"/>
              <a:t>, </a:t>
            </a:r>
            <a:r>
              <a:rPr lang="en-US" sz="1600" dirty="0" err="1" smtClean="0"/>
              <a:t>ciascuna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quali</a:t>
            </a:r>
            <a:r>
              <a:rPr lang="en-US" sz="1600" dirty="0" smtClean="0"/>
              <a:t> con le </a:t>
            </a:r>
            <a:r>
              <a:rPr lang="en-US" sz="1600" dirty="0" err="1" smtClean="0"/>
              <a:t>proprie</a:t>
            </a:r>
            <a:r>
              <a:rPr lang="en-US" sz="1600" dirty="0" smtClean="0"/>
              <a:t> </a:t>
            </a:r>
            <a:r>
              <a:rPr lang="en-US" sz="1600" dirty="0" err="1" smtClean="0"/>
              <a:t>peculiarità</a:t>
            </a:r>
            <a:r>
              <a:rPr lang="en-US" sz="1600" dirty="0"/>
              <a:t>:</a:t>
            </a:r>
            <a:endParaRPr lang="en-US" sz="1600" dirty="0" smtClean="0"/>
          </a:p>
          <a:p>
            <a:pPr lvl="1"/>
            <a:r>
              <a:rPr lang="en-US" sz="1600" dirty="0" err="1" smtClean="0"/>
              <a:t>Modellazione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geometrica</a:t>
            </a:r>
            <a:r>
              <a:rPr lang="en-US" sz="1600" dirty="0" smtClean="0"/>
              <a:t> e </a:t>
            </a:r>
            <a:r>
              <a:rPr lang="en-US" sz="1600" dirty="0" err="1" smtClean="0"/>
              <a:t>descrizione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caratteristiche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dell’edificio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err="1" smtClean="0"/>
              <a:t>Affinamento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r>
              <a:rPr lang="en-US" sz="1600" dirty="0" smtClean="0"/>
              <a:t> di input e </a:t>
            </a:r>
            <a:r>
              <a:rPr lang="en-US" sz="1600" dirty="0" err="1" smtClean="0"/>
              <a:t>definizione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degli</a:t>
            </a:r>
            <a:r>
              <a:rPr lang="en-US" sz="1600" dirty="0" smtClean="0"/>
              <a:t> output (</a:t>
            </a:r>
            <a:r>
              <a:rPr lang="en-US" sz="1600" dirty="0" err="1" smtClean="0"/>
              <a:t>scopo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/>
            <a:r>
              <a:rPr lang="en-US" sz="1600" dirty="0" err="1" smtClean="0"/>
              <a:t>Analisi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risultati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b="1" i="1" dirty="0" err="1" smtClean="0"/>
              <a:t>Metodo</a:t>
            </a:r>
            <a:r>
              <a:rPr lang="en-US" sz="1600" b="1" i="1" dirty="0" smtClean="0"/>
              <a:t> di Input: </a:t>
            </a:r>
            <a:r>
              <a:rPr lang="en-US" sz="1600" dirty="0" err="1" smtClean="0"/>
              <a:t>Grafico</a:t>
            </a:r>
            <a:endParaRPr lang="en-US" sz="1600" dirty="0" smtClean="0"/>
          </a:p>
          <a:p>
            <a:r>
              <a:rPr lang="en-US" sz="1600" dirty="0" err="1" smtClean="0"/>
              <a:t>Consente</a:t>
            </a:r>
            <a:r>
              <a:rPr lang="en-US" sz="1600" dirty="0" smtClean="0"/>
              <a:t> di </a:t>
            </a:r>
            <a:r>
              <a:rPr lang="en-US" sz="1600" dirty="0" err="1" smtClean="0"/>
              <a:t>simulare</a:t>
            </a:r>
            <a:r>
              <a:rPr lang="en-US" sz="1600" dirty="0" smtClean="0"/>
              <a:t> </a:t>
            </a:r>
            <a:r>
              <a:rPr lang="en-US" sz="1600" dirty="0" err="1" smtClean="0"/>
              <a:t>rapidamente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consumo</a:t>
            </a:r>
            <a:r>
              <a:rPr lang="en-US" sz="1600" dirty="0" smtClean="0"/>
              <a:t> di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in </a:t>
            </a:r>
            <a:r>
              <a:rPr lang="en-US" sz="1600" dirty="0" err="1" smtClean="0"/>
              <a:t>edifici</a:t>
            </a:r>
            <a:r>
              <a:rPr lang="en-US" sz="1600" dirty="0" smtClean="0"/>
              <a:t> a </a:t>
            </a:r>
            <a:r>
              <a:rPr lang="en-US" sz="1600" b="1" dirty="0" err="1" smtClean="0"/>
              <a:t>destinazione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residenziale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Consente</a:t>
            </a:r>
            <a:r>
              <a:rPr lang="en-US" sz="1600" dirty="0" smtClean="0"/>
              <a:t> la </a:t>
            </a:r>
            <a:r>
              <a:rPr lang="en-US" sz="1600" dirty="0" err="1" smtClean="0"/>
              <a:t>modellazione</a:t>
            </a:r>
            <a:r>
              <a:rPr lang="en-US" sz="1600" dirty="0" smtClean="0"/>
              <a:t> di </a:t>
            </a:r>
            <a:r>
              <a:rPr lang="en-US" sz="1600" dirty="0" err="1" smtClean="0"/>
              <a:t>un’unica</a:t>
            </a:r>
            <a:r>
              <a:rPr lang="en-US" sz="1600" dirty="0" smtClean="0"/>
              <a:t> Zona </a:t>
            </a:r>
            <a:r>
              <a:rPr lang="en-US" sz="1600" dirty="0" err="1" smtClean="0"/>
              <a:t>Termica</a:t>
            </a:r>
            <a:r>
              <a:rPr lang="en-US" sz="1600" dirty="0" smtClean="0"/>
              <a:t> </a:t>
            </a:r>
            <a:r>
              <a:rPr lang="en-US" sz="1600" dirty="0" err="1" smtClean="0"/>
              <a:t>riscaldata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Include </a:t>
            </a:r>
            <a:r>
              <a:rPr lang="en-US" sz="1600" dirty="0" err="1" smtClean="0"/>
              <a:t>assunzioni</a:t>
            </a:r>
            <a:r>
              <a:rPr lang="en-US" sz="1600" dirty="0" smtClean="0"/>
              <a:t> Standard per la </a:t>
            </a:r>
            <a:r>
              <a:rPr lang="en-US" sz="1600" dirty="0" err="1" smtClean="0"/>
              <a:t>modellazione</a:t>
            </a:r>
            <a:r>
              <a:rPr lang="en-US" sz="1600" dirty="0" smtClean="0"/>
              <a:t> del Sistema </a:t>
            </a:r>
            <a:r>
              <a:rPr lang="en-US" sz="1600" dirty="0" err="1" smtClean="0"/>
              <a:t>Edificio-Impianti</a:t>
            </a:r>
            <a:r>
              <a:rPr lang="en-US" sz="1600" dirty="0" smtClean="0"/>
              <a:t> (input solo </a:t>
            </a:r>
            <a:r>
              <a:rPr lang="en-US" sz="1600" dirty="0" err="1" smtClean="0"/>
              <a:t>parzialmente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modificabili</a:t>
            </a:r>
            <a:r>
              <a:rPr lang="en-US" sz="1600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BEopt: </a:t>
            </a:r>
            <a:r>
              <a:rPr lang="en-US" dirty="0" err="1" smtClean="0"/>
              <a:t>una</a:t>
            </a:r>
            <a:r>
              <a:rPr lang="en-US" dirty="0" smtClean="0"/>
              <a:t> GUI </a:t>
            </a:r>
            <a:r>
              <a:rPr lang="en-US" dirty="0" err="1" smtClean="0"/>
              <a:t>Semplice</a:t>
            </a:r>
            <a:r>
              <a:rPr lang="en-US" dirty="0" smtClean="0"/>
              <a:t> e </a:t>
            </a:r>
            <a:r>
              <a:rPr lang="en-US" dirty="0" err="1" smtClean="0"/>
              <a:t>Immediata</a:t>
            </a:r>
            <a:r>
              <a:rPr lang="en-US" dirty="0" smtClean="0"/>
              <a:t> per </a:t>
            </a:r>
            <a:r>
              <a:rPr lang="en-US" dirty="0" err="1" smtClean="0"/>
              <a:t>l’Uso</a:t>
            </a:r>
            <a:r>
              <a:rPr lang="en-US" dirty="0" smtClean="0"/>
              <a:t> di </a:t>
            </a:r>
            <a:r>
              <a:rPr lang="en-US" dirty="0" err="1" smtClean="0"/>
              <a:t>EnergyPlus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pPr>
              <a:buNone/>
            </a:pPr>
            <a:r>
              <a:rPr lang="en-US" sz="1600" b="1" i="1" dirty="0" smtClean="0">
                <a:latin typeface="Calibri"/>
              </a:rPr>
              <a:t>Pro</a:t>
            </a:r>
          </a:p>
          <a:p>
            <a:r>
              <a:rPr lang="en-US" sz="1600" dirty="0" err="1" smtClean="0">
                <a:latin typeface="Calibri"/>
              </a:rPr>
              <a:t>Consente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descrizione</a:t>
            </a:r>
            <a:r>
              <a:rPr lang="en-US" sz="1600" dirty="0" smtClean="0">
                <a:latin typeface="Calibri"/>
              </a:rPr>
              <a:t> molto </a:t>
            </a:r>
            <a:r>
              <a:rPr lang="en-US" sz="1600" dirty="0" err="1" smtClean="0">
                <a:latin typeface="Calibri"/>
              </a:rPr>
              <a:t>rapida</a:t>
            </a:r>
            <a:r>
              <a:rPr lang="en-US" sz="1600" dirty="0" smtClean="0">
                <a:latin typeface="Calibri"/>
              </a:rPr>
              <a:t> del Sistema </a:t>
            </a:r>
            <a:r>
              <a:rPr lang="en-US" sz="1600" dirty="0" err="1" smtClean="0">
                <a:latin typeface="Calibri"/>
              </a:rPr>
              <a:t>Edificio-Impianti</a:t>
            </a:r>
            <a:r>
              <a:rPr lang="en-US" sz="1600" dirty="0" smtClean="0">
                <a:latin typeface="Calibri"/>
              </a:rPr>
              <a:t> (≤ 1 H).</a:t>
            </a:r>
          </a:p>
          <a:p>
            <a:r>
              <a:rPr lang="en-US" sz="1600" dirty="0" smtClean="0">
                <a:latin typeface="Calibri"/>
              </a:rPr>
              <a:t>Grande </a:t>
            </a:r>
            <a:r>
              <a:rPr lang="en-US" sz="1600" dirty="0" err="1" smtClean="0">
                <a:latin typeface="Calibri"/>
              </a:rPr>
              <a:t>flessibilità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scelta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tra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dati</a:t>
            </a:r>
            <a:r>
              <a:rPr lang="en-US" sz="1600" dirty="0" smtClean="0">
                <a:latin typeface="Calibri"/>
              </a:rPr>
              <a:t> di input </a:t>
            </a:r>
            <a:r>
              <a:rPr lang="en-US" sz="1600" dirty="0" err="1" smtClean="0">
                <a:latin typeface="Calibri"/>
              </a:rPr>
              <a:t>tra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loro</a:t>
            </a:r>
            <a:r>
              <a:rPr lang="en-US" sz="1600" dirty="0" smtClean="0">
                <a:latin typeface="Calibri"/>
              </a:rPr>
              <a:t> alternative.</a:t>
            </a:r>
            <a:r>
              <a:rPr lang="en-US" sz="1600" i="1" dirty="0" smtClean="0">
                <a:latin typeface="Calibri"/>
              </a:rPr>
              <a:t> </a:t>
            </a:r>
          </a:p>
          <a:p>
            <a:r>
              <a:rPr lang="en-US" sz="1600" dirty="0" err="1" smtClean="0">
                <a:latin typeface="Calibri"/>
              </a:rPr>
              <a:t>Comparazione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grafica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intuitiva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err="1" smtClean="0">
                <a:latin typeface="Calibri"/>
              </a:rPr>
              <a:t>Consente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esportare</a:t>
            </a:r>
            <a:r>
              <a:rPr lang="en-US" sz="1600" dirty="0" smtClean="0">
                <a:latin typeface="Calibri"/>
              </a:rPr>
              <a:t>, </a:t>
            </a:r>
            <a:r>
              <a:rPr lang="en-US" sz="1600" dirty="0" err="1" smtClean="0">
                <a:latin typeface="Calibri"/>
              </a:rPr>
              <a:t>modificare</a:t>
            </a:r>
            <a:r>
              <a:rPr lang="en-US" sz="1600" dirty="0" smtClean="0">
                <a:latin typeface="Calibri"/>
              </a:rPr>
              <a:t> e post-</a:t>
            </a:r>
            <a:r>
              <a:rPr lang="en-US" sz="1600" dirty="0" err="1" smtClean="0">
                <a:latin typeface="Calibri"/>
              </a:rPr>
              <a:t>processare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modello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formato</a:t>
            </a:r>
            <a:r>
              <a:rPr lang="en-US" sz="1600" dirty="0" smtClean="0">
                <a:latin typeface="Calibri"/>
              </a:rPr>
              <a:t> *.</a:t>
            </a:r>
            <a:r>
              <a:rPr lang="en-US" sz="1600" dirty="0" err="1" smtClean="0">
                <a:latin typeface="Calibri"/>
              </a:rPr>
              <a:t>idf</a:t>
            </a:r>
            <a:r>
              <a:rPr lang="en-US" sz="1600" dirty="0" smtClean="0">
                <a:latin typeface="Calibri"/>
              </a:rPr>
              <a:t> </a:t>
            </a:r>
          </a:p>
          <a:p>
            <a:pPr>
              <a:buNone/>
            </a:pPr>
            <a:r>
              <a:rPr lang="en-US" sz="1600" b="1" i="1" dirty="0" err="1" smtClean="0">
                <a:latin typeface="Calibri"/>
              </a:rPr>
              <a:t>Contro</a:t>
            </a:r>
            <a:endParaRPr lang="en-US" sz="1600" b="1" i="1" dirty="0" smtClean="0">
              <a:latin typeface="Calibri"/>
            </a:endParaRPr>
          </a:p>
          <a:p>
            <a:r>
              <a:rPr lang="en-US" sz="1600" dirty="0" smtClean="0">
                <a:latin typeface="Calibri"/>
              </a:rPr>
              <a:t>È </a:t>
            </a:r>
            <a:r>
              <a:rPr lang="en-US" sz="1600" dirty="0" err="1" smtClean="0">
                <a:latin typeface="Calibri"/>
              </a:rPr>
              <a:t>unicamente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possibile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simulare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manciata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sistemi</a:t>
            </a:r>
            <a:r>
              <a:rPr lang="en-US" sz="1600" dirty="0" smtClean="0">
                <a:latin typeface="Calibri"/>
              </a:rPr>
              <a:t> HVAC.</a:t>
            </a:r>
          </a:p>
          <a:p>
            <a:r>
              <a:rPr lang="en-US" sz="1600" dirty="0" err="1" smtClean="0">
                <a:latin typeface="Calibri"/>
              </a:rPr>
              <a:t>Scarse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possibilità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personalizzazione</a:t>
            </a:r>
            <a:r>
              <a:rPr lang="en-US" sz="1600" dirty="0" smtClean="0">
                <a:latin typeface="Calibri"/>
              </a:rPr>
              <a:t> del </a:t>
            </a:r>
            <a:r>
              <a:rPr lang="en-US" sz="1600" dirty="0" err="1" smtClean="0">
                <a:latin typeface="Calibri"/>
              </a:rPr>
              <a:t>modello</a:t>
            </a:r>
            <a:r>
              <a:rPr lang="en-US" sz="1600" dirty="0" smtClean="0">
                <a:latin typeface="Calibri"/>
              </a:rPr>
              <a:t>.</a:t>
            </a:r>
          </a:p>
          <a:p>
            <a:pPr>
              <a:buNone/>
            </a:pPr>
            <a:r>
              <a:rPr lang="en-US" sz="1600" dirty="0" smtClean="0"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3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BEopt: </a:t>
            </a:r>
            <a:r>
              <a:rPr lang="en-US" dirty="0" err="1" smtClean="0"/>
              <a:t>una</a:t>
            </a:r>
            <a:r>
              <a:rPr lang="en-US" dirty="0" smtClean="0"/>
              <a:t> GUI </a:t>
            </a:r>
            <a:r>
              <a:rPr lang="en-US" dirty="0" err="1" smtClean="0"/>
              <a:t>Semplice</a:t>
            </a:r>
            <a:r>
              <a:rPr lang="en-US" dirty="0" smtClean="0"/>
              <a:t> e </a:t>
            </a:r>
            <a:r>
              <a:rPr lang="en-US" dirty="0" err="1" smtClean="0"/>
              <a:t>Immediata</a:t>
            </a:r>
            <a:r>
              <a:rPr lang="en-US" dirty="0" smtClean="0"/>
              <a:t> per </a:t>
            </a:r>
            <a:r>
              <a:rPr lang="en-US" dirty="0" err="1" smtClean="0"/>
              <a:t>l’Uso</a:t>
            </a:r>
            <a:r>
              <a:rPr lang="en-US" dirty="0" smtClean="0"/>
              <a:t> di </a:t>
            </a:r>
            <a:r>
              <a:rPr lang="en-US" dirty="0" err="1" smtClean="0"/>
              <a:t>EnergyPlus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61"/>
          <a:stretch/>
        </p:blipFill>
        <p:spPr>
          <a:xfrm>
            <a:off x="792000" y="976314"/>
            <a:ext cx="7560000" cy="473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76525" y="5760569"/>
            <a:ext cx="5676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Figura 04: </a:t>
            </a:r>
            <a:r>
              <a:rPr lang="it-IT" sz="900" i="1" dirty="0" err="1" smtClean="0"/>
              <a:t>Screenshot</a:t>
            </a:r>
            <a:r>
              <a:rPr lang="it-IT" sz="900" i="1" dirty="0" smtClean="0"/>
              <a:t> del modulo Building </a:t>
            </a:r>
            <a:r>
              <a:rPr lang="it-IT" sz="900" i="1" dirty="0" err="1" smtClean="0"/>
              <a:t>Description</a:t>
            </a:r>
            <a:r>
              <a:rPr lang="it-IT" sz="900" i="1" dirty="0" smtClean="0"/>
              <a:t> di </a:t>
            </a:r>
            <a:r>
              <a:rPr lang="it-IT" sz="900" i="1" dirty="0" err="1" smtClean="0"/>
              <a:t>Beopt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23648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 marL="342000" indent="-342000">
              <a:buNone/>
            </a:pPr>
            <a:r>
              <a:rPr lang="en-US" sz="1600" dirty="0" smtClean="0"/>
              <a:t>Per </a:t>
            </a:r>
            <a:r>
              <a:rPr lang="en-US" sz="1600" dirty="0" err="1" smtClean="0"/>
              <a:t>raggiungere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r>
              <a:rPr lang="en-US" sz="1600" dirty="0" err="1" smtClean="0"/>
              <a:t>alti</a:t>
            </a:r>
            <a:r>
              <a:rPr lang="en-US" sz="1600" dirty="0" smtClean="0"/>
              <a:t> </a:t>
            </a:r>
            <a:r>
              <a:rPr lang="en-US" sz="1600" dirty="0" err="1" smtClean="0"/>
              <a:t>livelli</a:t>
            </a:r>
            <a:r>
              <a:rPr lang="en-US" sz="1600" dirty="0" smtClean="0"/>
              <a:t> di </a:t>
            </a:r>
            <a:r>
              <a:rPr lang="en-US" sz="1600" dirty="0" err="1" smtClean="0"/>
              <a:t>accuratezza</a:t>
            </a:r>
            <a:r>
              <a:rPr lang="en-US" sz="1600" dirty="0" smtClean="0"/>
              <a:t> di </a:t>
            </a:r>
            <a:r>
              <a:rPr lang="en-US" sz="1600" dirty="0" err="1" smtClean="0"/>
              <a:t>calcolo</a:t>
            </a:r>
            <a:r>
              <a:rPr lang="en-US" sz="1600" dirty="0" smtClean="0"/>
              <a:t> è </a:t>
            </a:r>
            <a:r>
              <a:rPr lang="en-US" sz="1600" dirty="0" err="1" smtClean="0"/>
              <a:t>necessaria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grande</a:t>
            </a:r>
            <a:r>
              <a:rPr lang="en-US" sz="1600" dirty="0" smtClean="0"/>
              <a:t> mole di </a:t>
            </a:r>
            <a:r>
              <a:rPr lang="en-US" sz="1600" dirty="0" err="1" smtClean="0"/>
              <a:t>dati</a:t>
            </a:r>
            <a:r>
              <a:rPr lang="en-US" sz="1600" dirty="0" smtClean="0"/>
              <a:t> </a:t>
            </a:r>
            <a:r>
              <a:rPr lang="en-US" sz="1600" dirty="0" err="1" smtClean="0"/>
              <a:t>reali</a:t>
            </a:r>
            <a:r>
              <a:rPr lang="en-US" sz="1600" dirty="0" smtClean="0"/>
              <a:t> </a:t>
            </a:r>
            <a:r>
              <a:rPr lang="en-US" sz="1600" dirty="0" err="1" smtClean="0"/>
              <a:t>qualitativamente</a:t>
            </a:r>
            <a:r>
              <a:rPr lang="en-US" sz="1600" dirty="0" smtClean="0"/>
              <a:t> </a:t>
            </a:r>
            <a:r>
              <a:rPr lang="en-US" sz="1600" dirty="0" err="1" smtClean="0"/>
              <a:t>elevati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smtClean="0"/>
              <a:t>Energy Audit, BMS, etc.</a:t>
            </a:r>
          </a:p>
          <a:p>
            <a:pPr lvl="1"/>
            <a:r>
              <a:rPr lang="en-US" sz="1600" dirty="0" err="1" smtClean="0"/>
              <a:t>Processo</a:t>
            </a:r>
            <a:r>
              <a:rPr lang="en-US" sz="1600" dirty="0" smtClean="0"/>
              <a:t> 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calibrazione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modello</a:t>
            </a:r>
            <a:r>
              <a:rPr lang="en-US" sz="1600" b="1" dirty="0" smtClean="0"/>
              <a:t> </a:t>
            </a:r>
            <a:r>
              <a:rPr lang="en-US" sz="1600" dirty="0" err="1" smtClean="0"/>
              <a:t>basato</a:t>
            </a:r>
            <a:r>
              <a:rPr lang="en-US" sz="1600" dirty="0" smtClean="0"/>
              <a:t> </a:t>
            </a:r>
            <a:r>
              <a:rPr lang="en-US" sz="1600" dirty="0" err="1" smtClean="0"/>
              <a:t>sulla</a:t>
            </a:r>
            <a:r>
              <a:rPr lang="en-US" sz="1600" dirty="0" smtClean="0"/>
              <a:t> </a:t>
            </a:r>
            <a:r>
              <a:rPr lang="en-US" sz="1600" dirty="0" err="1" smtClean="0"/>
              <a:t>serie</a:t>
            </a:r>
            <a:r>
              <a:rPr lang="en-US" sz="1600" dirty="0" smtClean="0"/>
              <a:t> </a:t>
            </a:r>
            <a:r>
              <a:rPr lang="en-US" sz="1600" dirty="0" err="1" smtClean="0"/>
              <a:t>storica</a:t>
            </a:r>
            <a:r>
              <a:rPr lang="en-US" sz="1600" dirty="0" smtClean="0"/>
              <a:t> di </a:t>
            </a:r>
            <a:r>
              <a:rPr lang="en-US" sz="1600" dirty="0" err="1" smtClean="0"/>
              <a:t>dati</a:t>
            </a:r>
            <a:r>
              <a:rPr lang="en-US" sz="1600" dirty="0" smtClean="0"/>
              <a:t> </a:t>
            </a:r>
            <a:r>
              <a:rPr lang="en-US" sz="1600" dirty="0" err="1" smtClean="0"/>
              <a:t>rilevata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Limitazioni</a:t>
            </a:r>
            <a:r>
              <a:rPr lang="en-US" dirty="0" smtClean="0"/>
              <a:t> del </a:t>
            </a:r>
            <a:r>
              <a:rPr lang="en-US" dirty="0" err="1" smtClean="0"/>
              <a:t>Processo</a:t>
            </a:r>
            <a:r>
              <a:rPr lang="en-US" dirty="0" smtClean="0"/>
              <a:t> di </a:t>
            </a:r>
            <a:r>
              <a:rPr lang="en-US" dirty="0" err="1" smtClean="0"/>
              <a:t>Simulazione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Il </a:t>
            </a:r>
            <a:r>
              <a:rPr lang="en-US" sz="1600" dirty="0" err="1" smtClean="0">
                <a:latin typeface="Calibri"/>
              </a:rPr>
              <a:t>modello</a:t>
            </a:r>
            <a:r>
              <a:rPr lang="en-US" sz="1600" dirty="0" smtClean="0">
                <a:latin typeface="Calibri"/>
              </a:rPr>
              <a:t> di un </a:t>
            </a:r>
            <a:r>
              <a:rPr lang="en-US" sz="1600" b="1" dirty="0" err="1" smtClean="0">
                <a:latin typeface="Calibri"/>
              </a:rPr>
              <a:t>edificio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tipo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può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essere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usato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identificare</a:t>
            </a:r>
            <a:r>
              <a:rPr lang="en-US" sz="1600" dirty="0" smtClean="0">
                <a:latin typeface="Calibri"/>
              </a:rPr>
              <a:t> la </a:t>
            </a:r>
            <a:r>
              <a:rPr lang="en-US" sz="1600" dirty="0" err="1" smtClean="0">
                <a:latin typeface="Calibri"/>
              </a:rPr>
              <a:t>reciproca</a:t>
            </a:r>
            <a:r>
              <a:rPr lang="en-US" sz="1600" dirty="0" smtClean="0">
                <a:latin typeface="Calibri"/>
              </a:rPr>
              <a:t> influenza di </a:t>
            </a:r>
            <a:r>
              <a:rPr lang="en-US" sz="1600" dirty="0" err="1" smtClean="0">
                <a:latin typeface="Calibri"/>
              </a:rPr>
              <a:t>piccoli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cambiamenti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all’interno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principali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parametri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smtClean="0">
                <a:latin typeface="Calibri"/>
              </a:rPr>
              <a:t>di input (</a:t>
            </a:r>
            <a:r>
              <a:rPr lang="en-US" sz="1600" b="1" dirty="0" smtClean="0">
                <a:latin typeface="Calibri"/>
              </a:rPr>
              <a:t>principio di </a:t>
            </a:r>
            <a:r>
              <a:rPr lang="en-US" sz="1600" b="1" dirty="0" err="1" smtClean="0">
                <a:latin typeface="Calibri"/>
              </a:rPr>
              <a:t>comparazione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dei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).</a:t>
            </a:r>
          </a:p>
          <a:p>
            <a:r>
              <a:rPr lang="en-US" sz="1600" dirty="0" smtClean="0">
                <a:latin typeface="Calibri"/>
              </a:rPr>
              <a:t>La </a:t>
            </a:r>
            <a:r>
              <a:rPr lang="en-US" sz="1600" dirty="0" err="1" smtClean="0">
                <a:latin typeface="Calibri"/>
              </a:rPr>
              <a:t>validità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ottenuti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può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essere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aumentata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aumentando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il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numero</a:t>
            </a:r>
            <a:r>
              <a:rPr lang="en-US" sz="1600" b="1" dirty="0" smtClean="0">
                <a:latin typeface="Calibri"/>
              </a:rPr>
              <a:t> di </a:t>
            </a:r>
            <a:r>
              <a:rPr lang="en-US" sz="1600" b="1" dirty="0" err="1" smtClean="0">
                <a:latin typeface="Calibri"/>
              </a:rPr>
              <a:t>casi</a:t>
            </a:r>
            <a:r>
              <a:rPr lang="en-US" sz="1600" b="1" dirty="0" smtClean="0">
                <a:latin typeface="Calibri"/>
              </a:rPr>
              <a:t> da </a:t>
            </a:r>
            <a:r>
              <a:rPr lang="en-US" sz="1600" b="1" dirty="0" err="1" smtClean="0">
                <a:latin typeface="Calibri"/>
              </a:rPr>
              <a:t>simulare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smtClean="0">
                <a:latin typeface="Calibri"/>
              </a:rPr>
              <a:t>Le </a:t>
            </a:r>
            <a:r>
              <a:rPr lang="en-US" sz="1600" dirty="0" err="1" smtClean="0">
                <a:latin typeface="Calibri"/>
              </a:rPr>
              <a:t>assunzioni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fatte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riguardo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agli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aspetti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comportamentali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dell’utenza</a:t>
            </a:r>
            <a:r>
              <a:rPr lang="en-US" sz="1600" dirty="0" smtClean="0">
                <a:latin typeface="Calibri"/>
              </a:rPr>
              <a:t>, </a:t>
            </a:r>
            <a:r>
              <a:rPr lang="en-US" sz="1600" dirty="0" err="1" smtClean="0">
                <a:latin typeface="Calibri"/>
              </a:rPr>
              <a:t>alle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caratteristiche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costruttive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impiantistiche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dell’edificio</a:t>
            </a:r>
            <a:r>
              <a:rPr lang="en-US" sz="1600" dirty="0" smtClean="0">
                <a:latin typeface="Calibri"/>
              </a:rPr>
              <a:t>, e </a:t>
            </a:r>
            <a:r>
              <a:rPr lang="en-US" sz="1600" dirty="0" err="1" smtClean="0">
                <a:latin typeface="Calibri"/>
              </a:rPr>
              <a:t>alle</a:t>
            </a:r>
            <a:r>
              <a:rPr lang="en-US" sz="1600" dirty="0" smtClean="0">
                <a:latin typeface="Calibri"/>
              </a:rPr>
              <a:t> zone </a:t>
            </a:r>
            <a:r>
              <a:rPr lang="en-US" sz="1600" dirty="0" err="1" smtClean="0">
                <a:latin typeface="Calibri"/>
              </a:rPr>
              <a:t>climatiche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hanno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il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potere</a:t>
            </a:r>
            <a:r>
              <a:rPr lang="en-US" sz="1600" b="1" dirty="0" smtClean="0">
                <a:latin typeface="Calibri"/>
              </a:rPr>
              <a:t> di </a:t>
            </a:r>
            <a:r>
              <a:rPr lang="en-US" sz="1600" b="1" dirty="0" err="1" smtClean="0">
                <a:latin typeface="Calibri"/>
              </a:rPr>
              <a:t>cambiare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radicalmente</a:t>
            </a:r>
            <a:r>
              <a:rPr lang="en-US" sz="1600" b="1" dirty="0" smtClean="0">
                <a:latin typeface="Calibri"/>
              </a:rPr>
              <a:t> le </a:t>
            </a:r>
            <a:r>
              <a:rPr lang="en-US" sz="1600" b="1" dirty="0" err="1" smtClean="0">
                <a:latin typeface="Calibri"/>
              </a:rPr>
              <a:t>prestazioni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energetiche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calcolate</a:t>
            </a:r>
            <a:r>
              <a:rPr lang="en-US" sz="1600" dirty="0" smtClean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6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2000" y="2842739"/>
            <a:ext cx="8640000" cy="4624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0375" y="1783748"/>
            <a:ext cx="7138604" cy="4092575"/>
          </a:xfrm>
        </p:spPr>
        <p:txBody>
          <a:bodyPr/>
          <a:lstStyle/>
          <a:p>
            <a:r>
              <a:rPr lang="en-US" dirty="0" err="1" smtClean="0"/>
              <a:t>Sommario</a:t>
            </a:r>
            <a:endParaRPr lang="en-US" dirty="0" smtClean="0"/>
          </a:p>
          <a:p>
            <a:r>
              <a:rPr lang="en-US" dirty="0"/>
              <a:t>Literature Review &amp;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Prodotti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endParaRPr lang="en-US" dirty="0" smtClean="0"/>
          </a:p>
          <a:p>
            <a:r>
              <a:rPr lang="en-US" dirty="0" err="1" smtClean="0"/>
              <a:t>Definizione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: </a:t>
            </a:r>
            <a:r>
              <a:rPr lang="en-US" dirty="0" err="1" smtClean="0"/>
              <a:t>Metodologia</a:t>
            </a:r>
            <a:endParaRPr lang="en-US" dirty="0" smtClean="0"/>
          </a:p>
          <a:p>
            <a:r>
              <a:rPr lang="en-US" dirty="0" err="1" smtClean="0"/>
              <a:t>L’Edificio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Studio</a:t>
            </a:r>
          </a:p>
          <a:p>
            <a:pPr lvl="1"/>
            <a:r>
              <a:rPr lang="en-US" sz="1400" dirty="0" err="1" smtClean="0"/>
              <a:t>Caratteristiche</a:t>
            </a:r>
            <a:r>
              <a:rPr lang="en-US" sz="1400" dirty="0" smtClean="0"/>
              <a:t> </a:t>
            </a:r>
            <a:r>
              <a:rPr lang="en-US" sz="1400" dirty="0" err="1" smtClean="0"/>
              <a:t>Generali</a:t>
            </a:r>
            <a:endParaRPr lang="en-US" sz="1400" dirty="0" smtClean="0"/>
          </a:p>
          <a:p>
            <a:pPr lvl="1"/>
            <a:r>
              <a:rPr lang="en-US" sz="1400" dirty="0" smtClean="0"/>
              <a:t>Le </a:t>
            </a:r>
            <a:r>
              <a:rPr lang="en-US" sz="1400" dirty="0" err="1" smtClean="0"/>
              <a:t>Modifiche</a:t>
            </a:r>
            <a:r>
              <a:rPr lang="en-US" sz="1400" dirty="0" smtClean="0"/>
              <a:t> </a:t>
            </a:r>
            <a:r>
              <a:rPr lang="en-US" sz="1400" dirty="0" err="1" smtClean="0"/>
              <a:t>Apportate</a:t>
            </a:r>
            <a:r>
              <a:rPr lang="en-US" sz="1400" dirty="0" smtClean="0"/>
              <a:t> al File *.</a:t>
            </a:r>
            <a:r>
              <a:rPr lang="en-US" sz="1400" dirty="0" err="1" smtClean="0"/>
              <a:t>idf</a:t>
            </a:r>
            <a:r>
              <a:rPr lang="en-US" sz="1400" dirty="0" smtClean="0"/>
              <a:t> in </a:t>
            </a:r>
            <a:r>
              <a:rPr lang="en-US" sz="1400" dirty="0" err="1" smtClean="0"/>
              <a:t>Sintesi</a:t>
            </a:r>
            <a:endParaRPr lang="en-US" sz="1400" dirty="0" smtClean="0"/>
          </a:p>
          <a:p>
            <a:r>
              <a:rPr lang="en-US" dirty="0" err="1" smtClean="0"/>
              <a:t>Risultati</a:t>
            </a:r>
            <a:endParaRPr lang="en-US" dirty="0" smtClean="0"/>
          </a:p>
          <a:p>
            <a:r>
              <a:rPr lang="en-US" dirty="0" err="1" smtClean="0"/>
              <a:t>Conclusioni</a:t>
            </a:r>
            <a:r>
              <a:rPr lang="en-US" dirty="0" smtClean="0"/>
              <a:t> e </a:t>
            </a:r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5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2000" y="1704059"/>
            <a:ext cx="8640000" cy="4624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0375" y="1783748"/>
            <a:ext cx="7138604" cy="4092575"/>
          </a:xfrm>
        </p:spPr>
        <p:txBody>
          <a:bodyPr/>
          <a:lstStyle/>
          <a:p>
            <a:r>
              <a:rPr lang="en-US" dirty="0" err="1" smtClean="0"/>
              <a:t>Sommario</a:t>
            </a:r>
            <a:endParaRPr lang="en-US" dirty="0" smtClean="0"/>
          </a:p>
          <a:p>
            <a:r>
              <a:rPr lang="en-US" dirty="0" smtClean="0"/>
              <a:t>Literature Review e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endParaRPr lang="en-US" dirty="0" smtClean="0"/>
          </a:p>
          <a:p>
            <a:r>
              <a:rPr lang="en-US" dirty="0" err="1" smtClean="0"/>
              <a:t>Definizione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: </a:t>
            </a:r>
            <a:r>
              <a:rPr lang="en-US" dirty="0" err="1" smtClean="0"/>
              <a:t>Metodologia</a:t>
            </a:r>
            <a:endParaRPr lang="en-US" dirty="0" smtClean="0"/>
          </a:p>
          <a:p>
            <a:r>
              <a:rPr lang="en-US" dirty="0" err="1" smtClean="0"/>
              <a:t>L’Edificio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Studio</a:t>
            </a:r>
          </a:p>
          <a:p>
            <a:r>
              <a:rPr lang="en-US" dirty="0" err="1" smtClean="0"/>
              <a:t>Risultati</a:t>
            </a:r>
            <a:endParaRPr lang="en-US" dirty="0" smtClean="0"/>
          </a:p>
          <a:p>
            <a:r>
              <a:rPr lang="en-US" dirty="0" err="1" smtClean="0"/>
              <a:t>Conclusioni</a:t>
            </a:r>
            <a:r>
              <a:rPr lang="en-US" dirty="0" smtClean="0"/>
              <a:t> e </a:t>
            </a:r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Generali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b="1" dirty="0" err="1" smtClean="0"/>
              <a:t>Caso</a:t>
            </a:r>
            <a:r>
              <a:rPr lang="en-US" sz="1600" b="1" dirty="0" smtClean="0"/>
              <a:t> Base:</a:t>
            </a:r>
            <a:r>
              <a:rPr lang="en-US" sz="1600" dirty="0" smtClean="0"/>
              <a:t> </a:t>
            </a:r>
            <a:r>
              <a:rPr lang="en-US" sz="1600" dirty="0" err="1" smtClean="0"/>
              <a:t>edificio</a:t>
            </a:r>
            <a:r>
              <a:rPr lang="en-US" sz="1600" dirty="0" smtClean="0"/>
              <a:t> </a:t>
            </a:r>
            <a:r>
              <a:rPr lang="en-US" sz="1600" dirty="0" err="1" smtClean="0"/>
              <a:t>reale</a:t>
            </a:r>
            <a:r>
              <a:rPr lang="en-US" sz="1600" dirty="0" smtClean="0"/>
              <a:t> ad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residenziale</a:t>
            </a:r>
            <a:r>
              <a:rPr lang="en-US" sz="1600" dirty="0" smtClean="0"/>
              <a:t> di 50 </a:t>
            </a:r>
            <a:r>
              <a:rPr lang="en-US" sz="1600" dirty="0" err="1" smtClean="0"/>
              <a:t>anni</a:t>
            </a:r>
            <a:r>
              <a:rPr lang="en-US" sz="1600" dirty="0" smtClean="0"/>
              <a:t> </a:t>
            </a:r>
            <a:r>
              <a:rPr lang="en-US" sz="1600" dirty="0" err="1" smtClean="0"/>
              <a:t>situato</a:t>
            </a:r>
            <a:r>
              <a:rPr lang="en-US" sz="1600" dirty="0" smtClean="0"/>
              <a:t> a Lakeville, MA.</a:t>
            </a:r>
          </a:p>
          <a:p>
            <a:pPr lvl="1"/>
            <a:r>
              <a:rPr lang="en-US" sz="1600" dirty="0" smtClean="0"/>
              <a:t>Un piano </a:t>
            </a:r>
            <a:r>
              <a:rPr lang="en-US" sz="1600" dirty="0" err="1" smtClean="0"/>
              <a:t>fuori</a:t>
            </a:r>
            <a:r>
              <a:rPr lang="en-US" sz="1600" dirty="0" smtClean="0"/>
              <a:t> terra di 130 m</a:t>
            </a:r>
            <a:r>
              <a:rPr lang="en-US" sz="1600" baseline="30000" dirty="0" smtClean="0"/>
              <a:t>2</a:t>
            </a:r>
          </a:p>
          <a:p>
            <a:pPr lvl="1"/>
            <a:r>
              <a:rPr lang="en-US" sz="1600" dirty="0" err="1" smtClean="0"/>
              <a:t>Altezza</a:t>
            </a:r>
            <a:r>
              <a:rPr lang="en-US" sz="1600" dirty="0" smtClean="0"/>
              <a:t> </a:t>
            </a:r>
            <a:r>
              <a:rPr lang="en-US" sz="1600" dirty="0" err="1" smtClean="0"/>
              <a:t>interpiano</a:t>
            </a:r>
            <a:r>
              <a:rPr lang="en-US" sz="1600" dirty="0" smtClean="0"/>
              <a:t>: 2,45 m</a:t>
            </a:r>
          </a:p>
          <a:p>
            <a:pPr lvl="1"/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presenti</a:t>
            </a:r>
            <a:r>
              <a:rPr lang="en-US" sz="1600" dirty="0" smtClean="0"/>
              <a:t> un </a:t>
            </a:r>
            <a:r>
              <a:rPr lang="en-US" sz="1600" dirty="0" err="1" smtClean="0"/>
              <a:t>sottotetto</a:t>
            </a:r>
            <a:r>
              <a:rPr lang="en-US" sz="1600" dirty="0" smtClean="0"/>
              <a:t> e un garage non </a:t>
            </a:r>
            <a:r>
              <a:rPr lang="en-US" sz="1600" dirty="0" err="1" smtClean="0"/>
              <a:t>riscaldati</a:t>
            </a:r>
            <a:endParaRPr lang="en-US" sz="1600" dirty="0" smtClean="0"/>
          </a:p>
          <a:p>
            <a:r>
              <a:rPr lang="en-US" sz="1600" dirty="0" err="1" smtClean="0"/>
              <a:t>Orientamento</a:t>
            </a:r>
            <a:r>
              <a:rPr lang="en-US" sz="1600" dirty="0" smtClean="0"/>
              <a:t> </a:t>
            </a:r>
            <a:r>
              <a:rPr lang="en-US" sz="1600" dirty="0" err="1" smtClean="0"/>
              <a:t>Sud-Ovest</a:t>
            </a:r>
            <a:r>
              <a:rPr lang="en-US" sz="1600" dirty="0" smtClean="0"/>
              <a:t> (Azimuth ≈ 45°). </a:t>
            </a:r>
            <a:r>
              <a:rPr lang="en-US" sz="1600" dirty="0" err="1" smtClean="0"/>
              <a:t>Assenza</a:t>
            </a:r>
            <a:r>
              <a:rPr lang="en-US" sz="1600" dirty="0" smtClean="0"/>
              <a:t> di </a:t>
            </a:r>
            <a:r>
              <a:rPr lang="en-US" sz="1600" dirty="0" err="1" smtClean="0"/>
              <a:t>ostruzioni</a:t>
            </a:r>
            <a:r>
              <a:rPr lang="en-US" sz="1600" dirty="0" smtClean="0"/>
              <a:t> </a:t>
            </a:r>
            <a:r>
              <a:rPr lang="en-US" sz="1600" dirty="0" err="1" smtClean="0"/>
              <a:t>nelle</a:t>
            </a:r>
            <a:r>
              <a:rPr lang="en-US" sz="1600" dirty="0" smtClean="0"/>
              <a:t> </a:t>
            </a:r>
            <a:r>
              <a:rPr lang="en-US" sz="1600" dirty="0" err="1" smtClean="0"/>
              <a:t>vicinanze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Superficie</a:t>
            </a:r>
            <a:r>
              <a:rPr lang="en-US" sz="1600" dirty="0" smtClean="0"/>
              <a:t> </a:t>
            </a:r>
            <a:r>
              <a:rPr lang="en-US" sz="1600" dirty="0" err="1" smtClean="0"/>
              <a:t>finestrata</a:t>
            </a:r>
            <a:r>
              <a:rPr lang="en-US" sz="1600" dirty="0" smtClean="0"/>
              <a:t>: 20,72 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 err="1" smtClean="0"/>
              <a:t>rapporto</a:t>
            </a:r>
            <a:r>
              <a:rPr lang="en-US" sz="1600" dirty="0" smtClean="0"/>
              <a:t> window-to-wall: 21%).</a:t>
            </a:r>
          </a:p>
          <a:p>
            <a:r>
              <a:rPr lang="en-US" sz="1600" dirty="0" err="1" smtClean="0"/>
              <a:t>Ventilazione</a:t>
            </a:r>
            <a:r>
              <a:rPr lang="en-US" sz="1600" dirty="0" smtClean="0"/>
              <a:t> NON </a:t>
            </a:r>
            <a:r>
              <a:rPr lang="en-US" sz="1600" dirty="0" err="1" smtClean="0"/>
              <a:t>considerata</a:t>
            </a:r>
            <a:r>
              <a:rPr lang="en-US" sz="16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3" y="3935102"/>
            <a:ext cx="3249612" cy="18056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pPr>
              <a:buNone/>
            </a:pPr>
            <a:r>
              <a:rPr lang="en-US" sz="1600" b="1" i="1" dirty="0" err="1" smtClean="0">
                <a:latin typeface="Calibri"/>
              </a:rPr>
              <a:t>Caso</a:t>
            </a:r>
            <a:r>
              <a:rPr lang="en-US" sz="1600" b="1" i="1" dirty="0" smtClean="0">
                <a:latin typeface="Calibri"/>
              </a:rPr>
              <a:t> </a:t>
            </a:r>
            <a:r>
              <a:rPr lang="en-US" sz="1600" b="1" i="1" dirty="0" err="1" smtClean="0">
                <a:latin typeface="Calibri"/>
              </a:rPr>
              <a:t>Poco</a:t>
            </a:r>
            <a:r>
              <a:rPr lang="en-US" sz="1600" b="1" i="1" dirty="0" smtClean="0">
                <a:latin typeface="Calibri"/>
              </a:rPr>
              <a:t> </a:t>
            </a:r>
            <a:r>
              <a:rPr lang="en-US" sz="1600" b="1" i="1" dirty="0" err="1" smtClean="0">
                <a:latin typeface="Calibri"/>
              </a:rPr>
              <a:t>Efficiente</a:t>
            </a:r>
            <a:endParaRPr lang="en-US" sz="1600" b="1" i="1" dirty="0" smtClean="0">
              <a:latin typeface="Calibri"/>
            </a:endParaRPr>
          </a:p>
          <a:p>
            <a:r>
              <a:rPr lang="en-US" sz="1600" dirty="0" smtClean="0">
                <a:latin typeface="Calibri"/>
              </a:rPr>
              <a:t>72% AFUE hot water boiler</a:t>
            </a:r>
          </a:p>
          <a:p>
            <a:r>
              <a:rPr lang="en-US" sz="1600" dirty="0" smtClean="0">
                <a:latin typeface="Calibri"/>
              </a:rPr>
              <a:t>Single-stage SEER 8 central air conditioner</a:t>
            </a:r>
          </a:p>
          <a:p>
            <a:pPr>
              <a:buNone/>
            </a:pPr>
            <a:r>
              <a:rPr lang="en-US" sz="1600" b="1" i="1" dirty="0" err="1" smtClean="0">
                <a:latin typeface="Calibri"/>
              </a:rPr>
              <a:t>Caso</a:t>
            </a:r>
            <a:r>
              <a:rPr lang="en-US" sz="1600" b="1" i="1" dirty="0" smtClean="0">
                <a:latin typeface="Calibri"/>
              </a:rPr>
              <a:t> Standard</a:t>
            </a:r>
          </a:p>
          <a:p>
            <a:r>
              <a:rPr lang="en-US" sz="1600" dirty="0" smtClean="0">
                <a:latin typeface="Calibri"/>
              </a:rPr>
              <a:t>78% AFUE gas furnace </a:t>
            </a:r>
          </a:p>
          <a:p>
            <a:r>
              <a:rPr lang="en-US" sz="1600" dirty="0" smtClean="0">
                <a:latin typeface="Calibri"/>
              </a:rPr>
              <a:t>Single-stage SEER 13 central air conditioner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1042" y="5773169"/>
            <a:ext cx="5676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Figura 06: Caso Base così come implementato in </a:t>
            </a:r>
            <a:r>
              <a:rPr lang="it-IT" sz="900" i="1" dirty="0" err="1" smtClean="0"/>
              <a:t>BEopt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4145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Generali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52" r="27575"/>
          <a:stretch/>
        </p:blipFill>
        <p:spPr>
          <a:xfrm>
            <a:off x="327804" y="1728000"/>
            <a:ext cx="3497594" cy="3401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3805" b="7556"/>
          <a:stretch/>
        </p:blipFill>
        <p:spPr>
          <a:xfrm>
            <a:off x="4152300" y="1728000"/>
            <a:ext cx="4687517" cy="3154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8650" y="5221778"/>
            <a:ext cx="42431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Tabella 04 (a sinistra): </a:t>
            </a:r>
          </a:p>
          <a:p>
            <a:pPr algn="r">
              <a:spcAft>
                <a:spcPts val="0"/>
              </a:spcAft>
            </a:pPr>
            <a:r>
              <a:rPr lang="it-IT" sz="900" i="1" dirty="0" smtClean="0"/>
              <a:t>Riepilogo degli Input comuni tra il modello Poco Efficiente e quello Standard</a:t>
            </a:r>
          </a:p>
          <a:p>
            <a:pPr algn="r">
              <a:spcAft>
                <a:spcPts val="0"/>
              </a:spcAft>
            </a:pPr>
            <a:endParaRPr lang="it-IT" sz="900" i="1" dirty="0"/>
          </a:p>
          <a:p>
            <a:pPr algn="r">
              <a:spcAft>
                <a:spcPts val="0"/>
              </a:spcAft>
            </a:pPr>
            <a:r>
              <a:rPr lang="it-IT" sz="900" i="1" dirty="0" smtClean="0"/>
              <a:t>Tabella 05 (a destra): </a:t>
            </a:r>
          </a:p>
          <a:p>
            <a:pPr algn="r">
              <a:spcAft>
                <a:spcPts val="0"/>
              </a:spcAft>
            </a:pPr>
            <a:r>
              <a:rPr lang="it-IT" sz="900" i="1" dirty="0" smtClean="0"/>
              <a:t>Riepilogo degli Input caratterizzanti il modello Poco Efficiente e quello Standard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25682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Modifiche</a:t>
            </a:r>
            <a:r>
              <a:rPr lang="en-US" dirty="0" smtClean="0"/>
              <a:t> </a:t>
            </a:r>
            <a:r>
              <a:rPr lang="en-US" dirty="0" err="1" smtClean="0"/>
              <a:t>Apportate</a:t>
            </a:r>
            <a:r>
              <a:rPr lang="en-US" dirty="0" smtClean="0"/>
              <a:t> al File *.</a:t>
            </a:r>
            <a:r>
              <a:rPr lang="en-US" dirty="0" err="1" smtClean="0"/>
              <a:t>idf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err="1" smtClean="0">
                <a:latin typeface="Calibri"/>
              </a:rPr>
              <a:t>Dimensionamento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degli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Impianti</a:t>
            </a:r>
            <a:r>
              <a:rPr lang="en-US" sz="1600" b="1" dirty="0" smtClean="0">
                <a:latin typeface="Calibri"/>
              </a:rPr>
              <a:t> HVAC</a:t>
            </a:r>
            <a:endParaRPr lang="en-US" sz="1600" b="1" dirty="0">
              <a:latin typeface="Calibri"/>
            </a:endParaRPr>
          </a:p>
          <a:p>
            <a:r>
              <a:rPr lang="en-US" sz="1600" dirty="0" err="1" smtClean="0">
                <a:latin typeface="Calibri"/>
              </a:rPr>
              <a:t>Opzione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Autosizing</a:t>
            </a:r>
            <a:r>
              <a:rPr lang="en-US" sz="1600" dirty="0" smtClean="0">
                <a:latin typeface="Calibri"/>
              </a:rPr>
              <a:t> (1.15) </a:t>
            </a:r>
            <a:r>
              <a:rPr lang="en-US" sz="1600" dirty="0" err="1" smtClean="0">
                <a:latin typeface="Calibri"/>
              </a:rPr>
              <a:t>inizialmente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usata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determinare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carichi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termici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quindi</a:t>
            </a:r>
            <a:r>
              <a:rPr lang="en-US" sz="1600" dirty="0" smtClean="0">
                <a:latin typeface="Calibri"/>
              </a:rPr>
              <a:t> le </a:t>
            </a:r>
            <a:r>
              <a:rPr lang="en-US" sz="1600" dirty="0" err="1" smtClean="0">
                <a:latin typeface="Calibri"/>
              </a:rPr>
              <a:t>potenze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necessarie</a:t>
            </a:r>
            <a:r>
              <a:rPr lang="en-US" sz="1600" dirty="0" smtClean="0">
                <a:latin typeface="Calibri"/>
              </a:rPr>
              <a:t> a </a:t>
            </a:r>
            <a:r>
              <a:rPr lang="en-US" sz="1600" dirty="0" err="1" smtClean="0">
                <a:latin typeface="Calibri"/>
              </a:rPr>
              <a:t>soddisfarli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smtClean="0">
                <a:latin typeface="Calibri"/>
              </a:rPr>
              <a:t>Le </a:t>
            </a:r>
            <a:r>
              <a:rPr lang="en-US" sz="1600" dirty="0" err="1" smtClean="0">
                <a:latin typeface="Calibri"/>
              </a:rPr>
              <a:t>potenze</a:t>
            </a:r>
            <a:r>
              <a:rPr lang="en-US" sz="1600" dirty="0" smtClean="0">
                <a:latin typeface="Calibri"/>
              </a:rPr>
              <a:t> individuate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state </a:t>
            </a:r>
            <a:r>
              <a:rPr lang="en-US" sz="1600" dirty="0" err="1" smtClean="0">
                <a:latin typeface="Calibri"/>
              </a:rPr>
              <a:t>dunque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arrotondate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eccesso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alla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smtClean="0">
                <a:latin typeface="Calibri"/>
              </a:rPr>
              <a:t>prima </a:t>
            </a:r>
            <a:r>
              <a:rPr lang="en-US" sz="1600" b="1" dirty="0" err="1" smtClean="0">
                <a:latin typeface="Calibri"/>
              </a:rPr>
              <a:t>potenza</a:t>
            </a:r>
            <a:r>
              <a:rPr lang="en-US" sz="1600" b="1" dirty="0" smtClean="0">
                <a:latin typeface="Calibri"/>
              </a:rPr>
              <a:t> utile </a:t>
            </a:r>
            <a:r>
              <a:rPr lang="en-US" sz="1600" b="1" dirty="0" err="1" smtClean="0">
                <a:latin typeface="Calibri"/>
              </a:rPr>
              <a:t>commercialmente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disponibile</a:t>
            </a:r>
            <a:r>
              <a:rPr lang="en-US" sz="1600" dirty="0" smtClean="0">
                <a:latin typeface="Calibri"/>
              </a:rPr>
              <a:t>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728788"/>
            <a:ext cx="3981450" cy="4092575"/>
          </a:xfrm>
        </p:spPr>
        <p:txBody>
          <a:bodyPr/>
          <a:lstStyle/>
          <a:p>
            <a:pPr marL="342000" indent="-342000">
              <a:buNone/>
            </a:pPr>
            <a:r>
              <a:rPr lang="en-US" sz="1600" dirty="0" err="1" smtClean="0"/>
              <a:t>Dato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BEopt</a:t>
            </a:r>
            <a:r>
              <a:rPr lang="en-US" sz="1600" dirty="0" smtClean="0"/>
              <a:t> è </a:t>
            </a:r>
            <a:r>
              <a:rPr lang="en-US" sz="1600" dirty="0" err="1" smtClean="0"/>
              <a:t>intenzionalmente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semplificato</a:t>
            </a:r>
            <a:r>
              <a:rPr lang="en-US" sz="1600" dirty="0" smtClean="0"/>
              <a:t>,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modello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poi </a:t>
            </a:r>
            <a:r>
              <a:rPr lang="en-US" sz="1600" dirty="0" err="1" smtClean="0"/>
              <a:t>essere</a:t>
            </a:r>
            <a:r>
              <a:rPr lang="en-US" sz="1600" dirty="0" smtClean="0"/>
              <a:t> </a:t>
            </a:r>
            <a:r>
              <a:rPr lang="en-US" sz="1600" dirty="0" err="1" smtClean="0"/>
              <a:t>modificato</a:t>
            </a:r>
            <a:r>
              <a:rPr lang="en-US" sz="1600" dirty="0" smtClean="0"/>
              <a:t> </a:t>
            </a:r>
            <a:r>
              <a:rPr lang="en-US" sz="1600" dirty="0" err="1" smtClean="0"/>
              <a:t>manualmente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i="1" dirty="0" err="1" smtClean="0"/>
              <a:t>Parametri</a:t>
            </a:r>
            <a:r>
              <a:rPr lang="en-US" sz="1600" i="1" dirty="0" smtClean="0"/>
              <a:t> di </a:t>
            </a:r>
            <a:r>
              <a:rPr lang="en-US" sz="1600" i="1" dirty="0" err="1" smtClean="0"/>
              <a:t>Simulazione</a:t>
            </a:r>
            <a:endParaRPr lang="en-US" sz="1600" dirty="0" smtClean="0"/>
          </a:p>
          <a:p>
            <a:pPr lvl="1"/>
            <a:r>
              <a:rPr lang="en-US" sz="1600" i="1" dirty="0" err="1" smtClean="0"/>
              <a:t>Occupazione</a:t>
            </a:r>
            <a:r>
              <a:rPr lang="en-US" sz="1600" i="1" dirty="0" smtClean="0"/>
              <a:t> e </a:t>
            </a:r>
            <a:r>
              <a:rPr lang="en-US" sz="1600" i="1" dirty="0" err="1" smtClean="0"/>
              <a:t>Setpoint</a:t>
            </a:r>
            <a:r>
              <a:rPr lang="en-US" sz="1600" i="1" dirty="0" smtClean="0"/>
              <a:t> Schedules</a:t>
            </a:r>
          </a:p>
          <a:p>
            <a:pPr lvl="1"/>
            <a:r>
              <a:rPr lang="en-US" sz="1600" i="1" dirty="0" err="1" smtClean="0"/>
              <a:t>Strategia</a:t>
            </a:r>
            <a:r>
              <a:rPr lang="en-US" sz="1600" i="1" dirty="0" smtClean="0"/>
              <a:t> di </a:t>
            </a:r>
            <a:r>
              <a:rPr lang="en-US" sz="1600" i="1" dirty="0" err="1" smtClean="0"/>
              <a:t>dimensionamento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degli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impianti</a:t>
            </a:r>
            <a:r>
              <a:rPr lang="en-US" sz="1600" i="1" dirty="0" smtClean="0"/>
              <a:t> HVAC</a:t>
            </a:r>
            <a:endParaRPr lang="en-US" sz="1600" i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1611025" y="4372832"/>
            <a:ext cx="5922356" cy="1536279"/>
            <a:chOff x="1611025" y="4372832"/>
            <a:chExt cx="5922356" cy="1536279"/>
          </a:xfrm>
        </p:grpSpPr>
        <p:sp>
          <p:nvSpPr>
            <p:cNvPr id="9" name="TextBox 8"/>
            <p:cNvSpPr txBox="1"/>
            <p:nvPr/>
          </p:nvSpPr>
          <p:spPr>
            <a:xfrm>
              <a:off x="1856482" y="5678279"/>
              <a:ext cx="56768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it-IT" sz="900" i="1" dirty="0" smtClean="0"/>
                <a:t>Tabella 06: Disponibilità Stagionale degli Impianti HVAC</a:t>
              </a:r>
              <a:endParaRPr lang="it-IT" sz="900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18432"/>
            <a:stretch/>
          </p:blipFill>
          <p:spPr>
            <a:xfrm>
              <a:off x="1611025" y="4372832"/>
              <a:ext cx="5918775" cy="13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30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2000" y="3230929"/>
            <a:ext cx="8640000" cy="4624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0375" y="1783748"/>
            <a:ext cx="7138604" cy="4092575"/>
          </a:xfrm>
        </p:spPr>
        <p:txBody>
          <a:bodyPr/>
          <a:lstStyle/>
          <a:p>
            <a:r>
              <a:rPr lang="en-US" dirty="0" err="1" smtClean="0"/>
              <a:t>Sommario</a:t>
            </a:r>
            <a:endParaRPr lang="en-US" dirty="0" smtClean="0"/>
          </a:p>
          <a:p>
            <a:r>
              <a:rPr lang="en-US" dirty="0"/>
              <a:t>Literature Review &amp;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Prodotti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endParaRPr lang="en-US" dirty="0"/>
          </a:p>
          <a:p>
            <a:r>
              <a:rPr lang="en-US" dirty="0" err="1"/>
              <a:t>Definizione</a:t>
            </a:r>
            <a:r>
              <a:rPr lang="en-US" dirty="0"/>
              <a:t> del </a:t>
            </a:r>
            <a:r>
              <a:rPr lang="en-US" dirty="0" err="1"/>
              <a:t>Progetto</a:t>
            </a:r>
            <a:r>
              <a:rPr lang="en-US" dirty="0"/>
              <a:t>: </a:t>
            </a:r>
            <a:r>
              <a:rPr lang="en-US" dirty="0" err="1"/>
              <a:t>Metodologia</a:t>
            </a:r>
            <a:endParaRPr lang="en-US" dirty="0"/>
          </a:p>
          <a:p>
            <a:r>
              <a:rPr lang="en-US" dirty="0" err="1"/>
              <a:t>L’Edificio</a:t>
            </a:r>
            <a:r>
              <a:rPr lang="en-US" dirty="0"/>
              <a:t> </a:t>
            </a:r>
            <a:r>
              <a:rPr lang="en-US" dirty="0" err="1"/>
              <a:t>Oggetto</a:t>
            </a:r>
            <a:r>
              <a:rPr lang="en-US" dirty="0"/>
              <a:t> di Studio </a:t>
            </a:r>
            <a:endParaRPr lang="en-US" dirty="0" smtClean="0"/>
          </a:p>
          <a:p>
            <a:r>
              <a:rPr lang="en-US" dirty="0" err="1" smtClean="0"/>
              <a:t>Risultati</a:t>
            </a:r>
            <a:endParaRPr lang="en-US" dirty="0" smtClean="0"/>
          </a:p>
          <a:p>
            <a:pPr lvl="1"/>
            <a:r>
              <a:rPr lang="en-US" sz="1400" dirty="0" err="1" smtClean="0"/>
              <a:t>Consumi</a:t>
            </a:r>
            <a:r>
              <a:rPr lang="en-US" sz="1400" dirty="0" smtClean="0"/>
              <a:t> </a:t>
            </a:r>
            <a:r>
              <a:rPr lang="en-US" sz="1400" dirty="0" err="1" smtClean="0"/>
              <a:t>Energetici</a:t>
            </a:r>
            <a:r>
              <a:rPr lang="en-US" sz="1400" dirty="0" smtClean="0"/>
              <a:t> </a:t>
            </a:r>
            <a:r>
              <a:rPr lang="en-US" sz="1400" dirty="0" err="1" smtClean="0"/>
              <a:t>Stagionali</a:t>
            </a:r>
            <a:r>
              <a:rPr lang="en-US" sz="1400" dirty="0" smtClean="0"/>
              <a:t> e </a:t>
            </a:r>
            <a:r>
              <a:rPr lang="en-US" sz="1400" dirty="0" err="1" smtClean="0"/>
              <a:t>Risparmi</a:t>
            </a:r>
            <a:r>
              <a:rPr lang="en-US" sz="1400" dirty="0" smtClean="0"/>
              <a:t> </a:t>
            </a:r>
            <a:r>
              <a:rPr lang="en-US" sz="1400" dirty="0" err="1" smtClean="0"/>
              <a:t>Energetici</a:t>
            </a:r>
            <a:endParaRPr lang="en-US" sz="1400" dirty="0" smtClean="0"/>
          </a:p>
          <a:p>
            <a:pPr lvl="1"/>
            <a:r>
              <a:rPr lang="en-US" sz="1400" dirty="0" err="1" smtClean="0"/>
              <a:t>Dimensionamento</a:t>
            </a:r>
            <a:r>
              <a:rPr lang="en-US" sz="1400" dirty="0" smtClean="0"/>
              <a:t> </a:t>
            </a:r>
            <a:r>
              <a:rPr lang="en-US" sz="1400" dirty="0" err="1" smtClean="0"/>
              <a:t>degli</a:t>
            </a:r>
            <a:r>
              <a:rPr lang="en-US" sz="1400" dirty="0" smtClean="0"/>
              <a:t> </a:t>
            </a:r>
            <a:r>
              <a:rPr lang="en-US" sz="1400" dirty="0" err="1" smtClean="0"/>
              <a:t>Impianti</a:t>
            </a:r>
            <a:r>
              <a:rPr lang="en-US" sz="1400" dirty="0" smtClean="0"/>
              <a:t> HVAC</a:t>
            </a:r>
          </a:p>
          <a:p>
            <a:pPr lvl="1"/>
            <a:r>
              <a:rPr lang="en-US" sz="1400" dirty="0" smtClean="0"/>
              <a:t>Temperature Interne</a:t>
            </a:r>
          </a:p>
          <a:p>
            <a:r>
              <a:rPr lang="en-US" dirty="0" err="1" smtClean="0"/>
              <a:t>Conclusioni</a:t>
            </a:r>
            <a:r>
              <a:rPr lang="en-US" dirty="0" smtClean="0"/>
              <a:t> &amp; </a:t>
            </a:r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5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dirty="0" smtClean="0"/>
              <a:t>I </a:t>
            </a:r>
            <a:r>
              <a:rPr lang="en-US" sz="1600" dirty="0" err="1" smtClean="0"/>
              <a:t>consumi</a:t>
            </a:r>
            <a:r>
              <a:rPr lang="en-US" sz="1600" dirty="0" smtClean="0"/>
              <a:t> di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in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e in 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 </a:t>
            </a:r>
            <a:r>
              <a:rPr lang="en-US" sz="1600" dirty="0" err="1" smtClean="0"/>
              <a:t>variano</a:t>
            </a:r>
            <a:r>
              <a:rPr lang="en-US" sz="1600" dirty="0" smtClean="0"/>
              <a:t> </a:t>
            </a:r>
            <a:r>
              <a:rPr lang="en-US" sz="1600" dirty="0" err="1" smtClean="0"/>
              <a:t>sensibilmente</a:t>
            </a:r>
            <a:r>
              <a:rPr lang="en-US" sz="1600" dirty="0" smtClean="0"/>
              <a:t> </a:t>
            </a:r>
            <a:r>
              <a:rPr lang="en-US" sz="1600" dirty="0" err="1" smtClean="0"/>
              <a:t>attraverso</a:t>
            </a:r>
            <a:r>
              <a:rPr lang="en-US" sz="1600" dirty="0" smtClean="0"/>
              <a:t> le 4 zone </a:t>
            </a:r>
            <a:r>
              <a:rPr lang="en-US" sz="1600" dirty="0" err="1" smtClean="0"/>
              <a:t>climatiche</a:t>
            </a:r>
            <a:r>
              <a:rPr lang="en-US" sz="1600" dirty="0" smtClean="0"/>
              <a:t> considerate.</a:t>
            </a:r>
          </a:p>
          <a:p>
            <a:r>
              <a:rPr lang="en-US" sz="1600" dirty="0" smtClean="0"/>
              <a:t>I </a:t>
            </a:r>
            <a:r>
              <a:rPr lang="en-US" sz="1600" dirty="0" err="1" smtClean="0"/>
              <a:t>consumi</a:t>
            </a:r>
            <a:r>
              <a:rPr lang="en-US" sz="1600" dirty="0" smtClean="0"/>
              <a:t> in 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 del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Poco</a:t>
            </a:r>
            <a:r>
              <a:rPr lang="en-US" sz="1600" dirty="0" smtClean="0"/>
              <a:t> </a:t>
            </a:r>
            <a:r>
              <a:rPr lang="en-US" sz="1600" dirty="0" err="1" smtClean="0"/>
              <a:t>Efficiente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doppio</a:t>
            </a:r>
            <a:r>
              <a:rPr lang="en-US" sz="1600" dirty="0" smtClean="0"/>
              <a:t>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a </a:t>
            </a:r>
            <a:r>
              <a:rPr lang="en-US" sz="1600" dirty="0" err="1" smtClean="0"/>
              <a:t>quelli</a:t>
            </a:r>
            <a:r>
              <a:rPr lang="en-US" sz="1600" dirty="0" smtClean="0"/>
              <a:t> del </a:t>
            </a:r>
            <a:r>
              <a:rPr lang="en-US" sz="1600" dirty="0" err="1" smtClean="0"/>
              <a:t>caso</a:t>
            </a:r>
            <a:r>
              <a:rPr lang="en-US" sz="1600" dirty="0" smtClean="0"/>
              <a:t> standard, </a:t>
            </a:r>
            <a:r>
              <a:rPr lang="en-US" sz="1600" dirty="0" err="1" smtClean="0"/>
              <a:t>mentre</a:t>
            </a:r>
            <a:r>
              <a:rPr lang="en-US" sz="1600" dirty="0" smtClean="0"/>
              <a:t> in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circa </a:t>
            </a:r>
            <a:r>
              <a:rPr lang="en-US" sz="1600" dirty="0" err="1" smtClean="0"/>
              <a:t>il</a:t>
            </a:r>
            <a:r>
              <a:rPr lang="en-US" sz="1600" dirty="0" smtClean="0"/>
              <a:t> 50% </a:t>
            </a:r>
            <a:r>
              <a:rPr lang="en-US" sz="1600" dirty="0" err="1" smtClean="0"/>
              <a:t>superiori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Lo </a:t>
            </a:r>
            <a:r>
              <a:rPr lang="en-US" sz="1600" b="1" dirty="0" err="1" smtClean="0"/>
              <a:t>stato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occupazionale</a:t>
            </a:r>
            <a:r>
              <a:rPr lang="en-US" sz="1600" dirty="0" smtClean="0"/>
              <a:t> ha </a:t>
            </a:r>
            <a:r>
              <a:rPr lang="en-US" sz="1600" dirty="0" err="1" smtClean="0"/>
              <a:t>avuto</a:t>
            </a:r>
            <a:r>
              <a:rPr lang="en-US" sz="1600" dirty="0" smtClean="0"/>
              <a:t> </a:t>
            </a:r>
            <a:r>
              <a:rPr lang="en-US" sz="1600" dirty="0" err="1" smtClean="0"/>
              <a:t>poca</a:t>
            </a:r>
            <a:r>
              <a:rPr lang="en-US" sz="1600" dirty="0" smtClean="0"/>
              <a:t> influenza </a:t>
            </a:r>
            <a:r>
              <a:rPr lang="en-US" sz="1600" dirty="0" err="1" smtClean="0"/>
              <a:t>nei</a:t>
            </a:r>
            <a:r>
              <a:rPr lang="en-US" sz="1600" dirty="0" smtClean="0"/>
              <a:t> </a:t>
            </a:r>
            <a:r>
              <a:rPr lang="en-US" sz="1600" dirty="0" err="1" smtClean="0"/>
              <a:t>casi</a:t>
            </a:r>
            <a:r>
              <a:rPr lang="en-US" sz="1600" dirty="0" smtClean="0"/>
              <a:t> di </a:t>
            </a:r>
            <a:r>
              <a:rPr lang="en-US" sz="1600" b="1" dirty="0" err="1" smtClean="0"/>
              <a:t>setpoint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costante</a:t>
            </a:r>
            <a:r>
              <a:rPr lang="en-US" sz="1600" b="1" dirty="0" smtClean="0"/>
              <a:t> </a:t>
            </a:r>
            <a:r>
              <a:rPr lang="en-US" sz="1600" dirty="0" smtClean="0"/>
              <a:t>e di </a:t>
            </a:r>
            <a:r>
              <a:rPr lang="en-US" sz="1600" dirty="0" err="1" smtClean="0"/>
              <a:t>utilizzo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b="1" dirty="0" smtClean="0"/>
              <a:t>Schedule </a:t>
            </a:r>
            <a:r>
              <a:rPr lang="en-US" sz="1600" b="1" dirty="0" err="1" smtClean="0"/>
              <a:t>EnergyStar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/>
              <a:t>La schedule </a:t>
            </a:r>
            <a:r>
              <a:rPr lang="en-US" sz="1600" dirty="0" err="1" smtClean="0"/>
              <a:t>EnergyStar</a:t>
            </a:r>
            <a:r>
              <a:rPr lang="en-US" sz="1600" dirty="0" smtClean="0"/>
              <a:t> è </a:t>
            </a:r>
            <a:r>
              <a:rPr lang="en-US" sz="1600" dirty="0" err="1" smtClean="0"/>
              <a:t>quella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ha </a:t>
            </a:r>
            <a:r>
              <a:rPr lang="en-US" sz="1600" dirty="0" err="1" smtClean="0"/>
              <a:t>usato</a:t>
            </a:r>
            <a:r>
              <a:rPr lang="en-US" sz="1600" dirty="0" smtClean="0"/>
              <a:t> </a:t>
            </a:r>
            <a:r>
              <a:rPr lang="en-US" sz="1600" dirty="0" err="1" smtClean="0"/>
              <a:t>meno</a:t>
            </a:r>
            <a:r>
              <a:rPr lang="en-US" sz="1600" dirty="0" smtClean="0"/>
              <a:t>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a causa </a:t>
            </a:r>
            <a:r>
              <a:rPr lang="en-US" sz="1600" dirty="0" err="1" smtClean="0"/>
              <a:t>dell’</a:t>
            </a:r>
            <a:r>
              <a:rPr lang="en-US" sz="1600" b="1" dirty="0" err="1" smtClean="0"/>
              <a:t>utilizzo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persistente</a:t>
            </a:r>
            <a:r>
              <a:rPr lang="en-US" sz="1600" b="1" dirty="0" smtClean="0"/>
              <a:t> di setback</a:t>
            </a:r>
            <a:r>
              <a:rPr lang="en-US" sz="1600" dirty="0" smtClean="0"/>
              <a:t> </a:t>
            </a:r>
            <a:r>
              <a:rPr lang="en-US" sz="1600" dirty="0" err="1" smtClean="0"/>
              <a:t>giornalieri</a:t>
            </a:r>
            <a:r>
              <a:rPr lang="en-US" sz="1600" dirty="0" smtClean="0"/>
              <a:t> e </a:t>
            </a:r>
            <a:r>
              <a:rPr lang="en-US" sz="1600" dirty="0" err="1" smtClean="0"/>
              <a:t>notturni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Le performance </a:t>
            </a:r>
            <a:r>
              <a:rPr lang="en-US" sz="1600" dirty="0" err="1" smtClean="0"/>
              <a:t>energetiche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schedule </a:t>
            </a:r>
            <a:r>
              <a:rPr lang="en-US" sz="1600" dirty="0" err="1" smtClean="0"/>
              <a:t>dinamica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dipendono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fortemente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occupazionale</a:t>
            </a:r>
            <a:r>
              <a:rPr 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r>
              <a:rPr lang="en-US" dirty="0" smtClean="0"/>
              <a:t> </a:t>
            </a:r>
            <a:r>
              <a:rPr lang="en-US" dirty="0" err="1" smtClean="0"/>
              <a:t>Stagionali</a:t>
            </a:r>
            <a:r>
              <a:rPr lang="en-US" dirty="0" smtClean="0"/>
              <a:t> e </a:t>
            </a:r>
            <a:r>
              <a:rPr lang="en-US" dirty="0" err="1" smtClean="0"/>
              <a:t>Risparmi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endParaRPr lang="en-US" dirty="0"/>
          </a:p>
        </p:txBody>
      </p:sp>
      <p:grpSp>
        <p:nvGrpSpPr>
          <p:cNvPr id="3" name="Gruppo 2"/>
          <p:cNvGrpSpPr/>
          <p:nvPr/>
        </p:nvGrpSpPr>
        <p:grpSpPr>
          <a:xfrm>
            <a:off x="4787992" y="1728216"/>
            <a:ext cx="3936906" cy="2637944"/>
            <a:chOff x="4787992" y="1728216"/>
            <a:chExt cx="3936906" cy="26379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92" y="1728216"/>
              <a:ext cx="3895633" cy="21690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57003" y="3996828"/>
              <a:ext cx="3367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it-IT" sz="900" i="1" dirty="0" smtClean="0"/>
                <a:t>Figura 08: Consumi Energetici Annuali in Riscaldamento e Condizionamento per ciascun Scenario</a:t>
              </a:r>
              <a:endParaRPr lang="it-IT" sz="9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2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24757 0.0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37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dirty="0" smtClean="0"/>
              <a:t>A Phoenix e Atlanta, dove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carichi</a:t>
            </a:r>
            <a:r>
              <a:rPr lang="en-US" sz="1600" dirty="0" smtClean="0"/>
              <a:t> </a:t>
            </a:r>
            <a:r>
              <a:rPr lang="en-US" sz="1600" dirty="0" err="1" smtClean="0"/>
              <a:t>estivi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maggiori</a:t>
            </a:r>
            <a:r>
              <a:rPr lang="en-US" sz="1600" dirty="0" smtClean="0"/>
              <a:t>,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risparmi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condizionamento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stati</a:t>
            </a:r>
            <a:r>
              <a:rPr lang="en-US" sz="1600" dirty="0" smtClean="0"/>
              <a:t> 2.5 volte </a:t>
            </a:r>
            <a:r>
              <a:rPr lang="en-US" sz="1600" dirty="0" err="1" smtClean="0"/>
              <a:t>superiori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err="1" smtClean="0"/>
              <a:t>Poco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Efficiente</a:t>
            </a:r>
            <a:r>
              <a:rPr lang="en-US" sz="1600" dirty="0" smtClean="0"/>
              <a:t>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al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smtClean="0"/>
              <a:t>Standard</a:t>
            </a:r>
            <a:r>
              <a:rPr lang="en-US" sz="1600" dirty="0" smtClean="0"/>
              <a:t>. </a:t>
            </a:r>
            <a:r>
              <a:rPr lang="en-US" sz="1600" dirty="0" err="1" smtClean="0"/>
              <a:t>Parallelamente</a:t>
            </a:r>
            <a:r>
              <a:rPr lang="en-US" sz="1600" dirty="0" smtClean="0"/>
              <a:t>,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b="1" dirty="0" err="1" smtClean="0"/>
              <a:t>consumo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energia</a:t>
            </a:r>
            <a:r>
              <a:rPr lang="en-US" sz="1600" dirty="0" smtClean="0"/>
              <a:t> è </a:t>
            </a:r>
            <a:r>
              <a:rPr lang="en-US" sz="1600" dirty="0" err="1" smtClean="0"/>
              <a:t>stato</a:t>
            </a:r>
            <a:r>
              <a:rPr lang="en-US" sz="1600" dirty="0" smtClean="0"/>
              <a:t> </a:t>
            </a:r>
            <a:r>
              <a:rPr lang="en-US" sz="1600" dirty="0" err="1" smtClean="0"/>
              <a:t>ridotto</a:t>
            </a:r>
            <a:r>
              <a:rPr lang="en-US" sz="1600" dirty="0" smtClean="0"/>
              <a:t> del 25-38%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smtClean="0"/>
              <a:t>Single</a:t>
            </a:r>
            <a:r>
              <a:rPr lang="en-US" sz="1600" dirty="0" smtClean="0"/>
              <a:t> e del 6-9%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err="1" smtClean="0"/>
              <a:t>Famiglia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A Boston e Duluth, dove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carichi</a:t>
            </a:r>
            <a:r>
              <a:rPr lang="en-US" sz="1600" dirty="0" smtClean="0"/>
              <a:t> </a:t>
            </a:r>
            <a:r>
              <a:rPr lang="en-US" sz="1600" dirty="0" err="1" smtClean="0"/>
              <a:t>invernali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maggiori</a:t>
            </a:r>
            <a:r>
              <a:rPr lang="en-US" sz="1600" dirty="0" smtClean="0"/>
              <a:t>,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risparmi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riscaldamento</a:t>
            </a:r>
            <a:r>
              <a:rPr lang="en-US" sz="1600" b="1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stati</a:t>
            </a:r>
            <a:r>
              <a:rPr lang="en-US" sz="1600" dirty="0" smtClean="0"/>
              <a:t> 1.3 volte </a:t>
            </a:r>
            <a:r>
              <a:rPr lang="en-US" sz="1600" dirty="0" err="1" smtClean="0"/>
              <a:t>superiori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err="1" smtClean="0"/>
              <a:t>Poco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Efficiente</a:t>
            </a:r>
            <a:r>
              <a:rPr lang="en-US" sz="1600" dirty="0" smtClean="0"/>
              <a:t>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al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smtClean="0"/>
              <a:t>Standard</a:t>
            </a:r>
            <a:r>
              <a:rPr lang="en-US" sz="1600" dirty="0" smtClean="0"/>
              <a:t>. </a:t>
            </a:r>
            <a:r>
              <a:rPr lang="en-US" sz="1600" dirty="0" err="1" smtClean="0"/>
              <a:t>Parallelamente</a:t>
            </a:r>
            <a:r>
              <a:rPr lang="en-US" sz="1600" dirty="0" smtClean="0"/>
              <a:t>, </a:t>
            </a:r>
            <a:r>
              <a:rPr lang="en-US" sz="1600" dirty="0" err="1" smtClean="0"/>
              <a:t>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consumo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energia</a:t>
            </a:r>
            <a:r>
              <a:rPr lang="en-US" sz="1600" dirty="0" smtClean="0"/>
              <a:t> è </a:t>
            </a:r>
            <a:r>
              <a:rPr lang="en-US" sz="1600" dirty="0" err="1" smtClean="0"/>
              <a:t>stato</a:t>
            </a:r>
            <a:r>
              <a:rPr lang="en-US" sz="1600" dirty="0" smtClean="0"/>
              <a:t> </a:t>
            </a:r>
            <a:r>
              <a:rPr lang="en-US" sz="1600" dirty="0" err="1" smtClean="0"/>
              <a:t>ridotto</a:t>
            </a:r>
            <a:r>
              <a:rPr lang="en-US" sz="1600" dirty="0" smtClean="0"/>
              <a:t> del 18-27%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smtClean="0"/>
              <a:t>Single</a:t>
            </a:r>
            <a:r>
              <a:rPr lang="en-US" sz="1600" dirty="0" smtClean="0"/>
              <a:t> e del 4-6%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i="1" dirty="0" err="1" smtClean="0"/>
              <a:t>Famiglia</a:t>
            </a:r>
            <a:r>
              <a:rPr 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r>
              <a:rPr lang="en-US" dirty="0" smtClean="0"/>
              <a:t> </a:t>
            </a:r>
            <a:r>
              <a:rPr lang="en-US" dirty="0" err="1" smtClean="0"/>
              <a:t>Stagionali</a:t>
            </a:r>
            <a:r>
              <a:rPr lang="en-US" dirty="0" smtClean="0"/>
              <a:t> e </a:t>
            </a:r>
            <a:r>
              <a:rPr lang="en-US" dirty="0" err="1" smtClean="0"/>
              <a:t>Risparmi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4788000" y="1728216"/>
            <a:ext cx="3936898" cy="2637944"/>
            <a:chOff x="4788000" y="1728216"/>
            <a:chExt cx="3936898" cy="2637944"/>
          </a:xfrm>
        </p:grpSpPr>
        <p:sp>
          <p:nvSpPr>
            <p:cNvPr id="8" name="TextBox 7"/>
            <p:cNvSpPr txBox="1"/>
            <p:nvPr/>
          </p:nvSpPr>
          <p:spPr>
            <a:xfrm>
              <a:off x="5357003" y="3996828"/>
              <a:ext cx="3367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it-IT" sz="900" i="1" dirty="0" smtClean="0"/>
                <a:t>Figura 08: Risparmi energetici annuali simulati con la schedule dinamica rispetto allo scenario a </a:t>
              </a:r>
              <a:r>
                <a:rPr lang="it-IT" sz="900" i="1" dirty="0" err="1" smtClean="0"/>
                <a:t>setpoint</a:t>
              </a:r>
              <a:r>
                <a:rPr lang="it-IT" sz="900" i="1" dirty="0" smtClean="0"/>
                <a:t> costante</a:t>
              </a:r>
              <a:endParaRPr lang="it-IT" sz="900" i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00" y="1728216"/>
              <a:ext cx="3895200" cy="2250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5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24757 0.091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45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r>
              <a:rPr lang="en-US" dirty="0" smtClean="0"/>
              <a:t> </a:t>
            </a:r>
            <a:r>
              <a:rPr lang="en-US" dirty="0" err="1" smtClean="0"/>
              <a:t>Stagionali</a:t>
            </a:r>
            <a:r>
              <a:rPr lang="en-US" dirty="0" smtClean="0"/>
              <a:t> e </a:t>
            </a:r>
            <a:r>
              <a:rPr lang="en-US" dirty="0" err="1" smtClean="0"/>
              <a:t>Risparmi</a:t>
            </a:r>
            <a:r>
              <a:rPr lang="en-US" dirty="0" smtClean="0"/>
              <a:t> </a:t>
            </a:r>
            <a:r>
              <a:rPr lang="en-US" dirty="0" err="1" smtClean="0"/>
              <a:t>Energetici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5133" y="5586894"/>
            <a:ext cx="405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Tabella 07: Consumi Energetici Stagionali con differenze percentuali rispetto allo Scenario di Baseline (</a:t>
            </a:r>
            <a:r>
              <a:rPr lang="it-IT" sz="900" i="1" dirty="0" err="1" smtClean="0"/>
              <a:t>Setpoint</a:t>
            </a:r>
            <a:r>
              <a:rPr lang="it-IT" sz="900" i="1" dirty="0" smtClean="0"/>
              <a:t> costante)</a:t>
            </a:r>
            <a:endParaRPr lang="it-IT" sz="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999" b="3743"/>
          <a:stretch/>
        </p:blipFill>
        <p:spPr>
          <a:xfrm>
            <a:off x="460375" y="814388"/>
            <a:ext cx="389936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4115 -0.046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231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dirty="0" smtClean="0"/>
              <a:t>Le </a:t>
            </a:r>
            <a:r>
              <a:rPr lang="en-US" sz="1600" dirty="0" err="1" smtClean="0"/>
              <a:t>potenze</a:t>
            </a:r>
            <a:r>
              <a:rPr lang="en-US" sz="1600" dirty="0" smtClean="0"/>
              <a:t> di design </a:t>
            </a:r>
            <a:r>
              <a:rPr lang="en-US" sz="1600" dirty="0" err="1" smtClean="0"/>
              <a:t>sono</a:t>
            </a:r>
            <a:r>
              <a:rPr lang="en-US" sz="1600" dirty="0" smtClean="0"/>
              <a:t> state determinate </a:t>
            </a:r>
            <a:r>
              <a:rPr lang="en-US" sz="1600" dirty="0" err="1" smtClean="0"/>
              <a:t>sulla</a:t>
            </a:r>
            <a:r>
              <a:rPr lang="en-US" sz="1600" dirty="0" smtClean="0"/>
              <a:t> base di un </a:t>
            </a:r>
            <a:r>
              <a:rPr lang="en-US" sz="1600" b="1" dirty="0" smtClean="0"/>
              <a:t>sizing factor di 1.15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</a:t>
            </a:r>
            <a:r>
              <a:rPr lang="en-US" sz="1600" dirty="0" err="1" smtClean="0"/>
              <a:t>ai</a:t>
            </a:r>
            <a:r>
              <a:rPr lang="en-US" sz="1600" dirty="0" smtClean="0"/>
              <a:t> </a:t>
            </a:r>
            <a:r>
              <a:rPr lang="en-US" sz="1600" dirty="0" err="1" smtClean="0"/>
              <a:t>carichi</a:t>
            </a:r>
            <a:r>
              <a:rPr lang="en-US" sz="1600" dirty="0" smtClean="0"/>
              <a:t> </a:t>
            </a:r>
            <a:r>
              <a:rPr lang="en-US" sz="1600" dirty="0" err="1" smtClean="0"/>
              <a:t>termici</a:t>
            </a:r>
            <a:r>
              <a:rPr lang="en-US" sz="1600" dirty="0" smtClean="0"/>
              <a:t> di design </a:t>
            </a:r>
            <a:r>
              <a:rPr lang="en-US" sz="1600" dirty="0" err="1" smtClean="0"/>
              <a:t>calcolati</a:t>
            </a:r>
            <a:r>
              <a:rPr lang="en-US" sz="1600" dirty="0" smtClean="0"/>
              <a:t> per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periodi</a:t>
            </a:r>
            <a:r>
              <a:rPr lang="en-US" sz="1600" dirty="0" smtClean="0"/>
              <a:t> </a:t>
            </a:r>
            <a:r>
              <a:rPr lang="en-US" sz="1600" dirty="0" err="1" smtClean="0"/>
              <a:t>invernale</a:t>
            </a:r>
            <a:r>
              <a:rPr lang="en-US" sz="1600" dirty="0" smtClean="0"/>
              <a:t> </a:t>
            </a:r>
            <a:r>
              <a:rPr lang="en-US" sz="1600" dirty="0" err="1" smtClean="0"/>
              <a:t>ed</a:t>
            </a:r>
            <a:r>
              <a:rPr lang="en-US" sz="1600" dirty="0" smtClean="0"/>
              <a:t> </a:t>
            </a:r>
            <a:r>
              <a:rPr lang="en-US" sz="1600" dirty="0" err="1" smtClean="0"/>
              <a:t>estivo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I </a:t>
            </a:r>
            <a:r>
              <a:rPr lang="en-US" sz="1600" dirty="0" err="1" smtClean="0"/>
              <a:t>macchinari</a:t>
            </a:r>
            <a:r>
              <a:rPr lang="en-US" sz="1600" dirty="0" smtClean="0"/>
              <a:t> HVAC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disponibili</a:t>
            </a:r>
            <a:r>
              <a:rPr lang="en-US" sz="1600" dirty="0" smtClean="0"/>
              <a:t> </a:t>
            </a:r>
            <a:r>
              <a:rPr lang="en-US" sz="1600" dirty="0" err="1" smtClean="0"/>
              <a:t>sul</a:t>
            </a:r>
            <a:r>
              <a:rPr lang="en-US" sz="1600" dirty="0" smtClean="0"/>
              <a:t> </a:t>
            </a:r>
            <a:r>
              <a:rPr lang="en-US" sz="1600" dirty="0" err="1" smtClean="0"/>
              <a:t>mercato</a:t>
            </a:r>
            <a:r>
              <a:rPr lang="en-US" sz="1600" dirty="0" smtClean="0"/>
              <a:t> con </a:t>
            </a:r>
            <a:r>
              <a:rPr lang="en-US" sz="1600" dirty="0" err="1" smtClean="0"/>
              <a:t>taglie</a:t>
            </a:r>
            <a:r>
              <a:rPr lang="en-US" sz="1600" dirty="0" smtClean="0"/>
              <a:t> </a:t>
            </a:r>
            <a:r>
              <a:rPr lang="en-US" sz="1600" dirty="0" err="1" smtClean="0"/>
              <a:t>incrementali</a:t>
            </a:r>
            <a:r>
              <a:rPr lang="en-US" sz="1600" dirty="0" smtClean="0"/>
              <a:t>. Le </a:t>
            </a:r>
            <a:r>
              <a:rPr lang="en-US" sz="1600" dirty="0" err="1" smtClean="0"/>
              <a:t>potenze</a:t>
            </a:r>
            <a:r>
              <a:rPr lang="en-US" sz="1600" dirty="0" smtClean="0"/>
              <a:t> di design </a:t>
            </a:r>
            <a:r>
              <a:rPr lang="en-US" sz="1600" dirty="0" err="1" smtClean="0"/>
              <a:t>sono</a:t>
            </a:r>
            <a:r>
              <a:rPr lang="en-US" sz="1600" dirty="0" smtClean="0"/>
              <a:t> state </a:t>
            </a:r>
            <a:r>
              <a:rPr lang="en-US" sz="1600" dirty="0" err="1" smtClean="0"/>
              <a:t>dunque</a:t>
            </a:r>
            <a:r>
              <a:rPr lang="en-US" sz="1600" dirty="0" smtClean="0"/>
              <a:t> </a:t>
            </a:r>
            <a:r>
              <a:rPr lang="en-US" sz="1600" dirty="0" err="1" smtClean="0"/>
              <a:t>arrotondate</a:t>
            </a:r>
            <a:r>
              <a:rPr lang="en-US" sz="1600" dirty="0" smtClean="0"/>
              <a:t> per </a:t>
            </a:r>
            <a:r>
              <a:rPr lang="en-US" sz="1600" dirty="0" err="1" smtClean="0"/>
              <a:t>eccesso</a:t>
            </a:r>
            <a:r>
              <a:rPr lang="en-US" sz="1600" dirty="0" smtClean="0"/>
              <a:t>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potenza</a:t>
            </a:r>
            <a:r>
              <a:rPr lang="en-US" sz="1600" b="1" dirty="0" smtClean="0"/>
              <a:t> utile </a:t>
            </a:r>
            <a:r>
              <a:rPr lang="en-US" sz="1600" b="1" dirty="0" err="1" smtClean="0"/>
              <a:t>successiva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err="1" smtClean="0"/>
              <a:t>Nei</a:t>
            </a:r>
            <a:r>
              <a:rPr lang="en-US" sz="1600" dirty="0" smtClean="0"/>
              <a:t> </a:t>
            </a:r>
            <a:r>
              <a:rPr lang="en-US" sz="1600" dirty="0" err="1" smtClean="0"/>
              <a:t>climi</a:t>
            </a:r>
            <a:r>
              <a:rPr lang="en-US" sz="1600" dirty="0" smtClean="0"/>
              <a:t> </a:t>
            </a:r>
            <a:r>
              <a:rPr lang="en-US" sz="1600" dirty="0" err="1" smtClean="0"/>
              <a:t>estremi</a:t>
            </a:r>
            <a:r>
              <a:rPr lang="en-US" sz="1600" dirty="0" smtClean="0"/>
              <a:t> di Phoenix e Duluth, </a:t>
            </a:r>
            <a:r>
              <a:rPr lang="en-US" sz="1600" dirty="0" err="1" smtClean="0"/>
              <a:t>si</a:t>
            </a:r>
            <a:r>
              <a:rPr lang="en-US" sz="1600" dirty="0" smtClean="0"/>
              <a:t> è </a:t>
            </a:r>
            <a:r>
              <a:rPr lang="en-US" sz="1600" dirty="0" err="1" smtClean="0"/>
              <a:t>notato</a:t>
            </a:r>
            <a:r>
              <a:rPr lang="en-US" sz="1600" dirty="0" smtClean="0"/>
              <a:t> come </a:t>
            </a:r>
            <a:r>
              <a:rPr lang="en-US" sz="1600" dirty="0" err="1" smtClean="0"/>
              <a:t>alcuni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</a:t>
            </a:r>
            <a:r>
              <a:rPr lang="en-US" sz="1600" dirty="0" err="1" smtClean="0"/>
              <a:t>fossero</a:t>
            </a:r>
            <a:r>
              <a:rPr lang="en-US" sz="1600" dirty="0" smtClean="0"/>
              <a:t> </a:t>
            </a:r>
            <a:r>
              <a:rPr lang="en-US" sz="1600" dirty="0" err="1" smtClean="0"/>
              <a:t>ancora</a:t>
            </a:r>
            <a:r>
              <a:rPr lang="en-US" sz="1600" dirty="0" smtClean="0"/>
              <a:t> </a:t>
            </a:r>
            <a:r>
              <a:rPr lang="en-US" sz="1600" dirty="0" err="1" smtClean="0"/>
              <a:t>sottodimensionati</a:t>
            </a:r>
            <a:r>
              <a:rPr lang="en-US" sz="1600" dirty="0" smtClean="0"/>
              <a:t> </a:t>
            </a:r>
            <a:r>
              <a:rPr lang="en-US" sz="1600" dirty="0" err="1" smtClean="0"/>
              <a:t>rispetto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reali</a:t>
            </a:r>
            <a:r>
              <a:rPr lang="en-US" sz="1600" dirty="0" smtClean="0"/>
              <a:t> </a:t>
            </a:r>
            <a:r>
              <a:rPr lang="en-US" sz="1600" dirty="0" err="1" smtClean="0"/>
              <a:t>necessità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dell’utenza</a:t>
            </a:r>
            <a:r>
              <a:rPr lang="en-US" sz="1600" dirty="0" smtClean="0"/>
              <a:t>. </a:t>
            </a:r>
            <a:r>
              <a:rPr lang="en-US" sz="1600" dirty="0" err="1" smtClean="0"/>
              <a:t>Pertanto</a:t>
            </a:r>
            <a:r>
              <a:rPr lang="en-US" sz="1600" dirty="0" smtClean="0"/>
              <a:t> la </a:t>
            </a:r>
            <a:r>
              <a:rPr lang="en-US" sz="1600" dirty="0" err="1" smtClean="0"/>
              <a:t>loro</a:t>
            </a:r>
            <a:r>
              <a:rPr lang="en-US" sz="1600" dirty="0" smtClean="0"/>
              <a:t> </a:t>
            </a:r>
            <a:r>
              <a:rPr lang="en-US" sz="1600" dirty="0" err="1" smtClean="0"/>
              <a:t>potenza</a:t>
            </a:r>
            <a:r>
              <a:rPr lang="en-US" sz="1600" dirty="0" smtClean="0"/>
              <a:t> è </a:t>
            </a:r>
            <a:r>
              <a:rPr lang="en-US" sz="1600" dirty="0" err="1" smtClean="0"/>
              <a:t>stata</a:t>
            </a:r>
            <a:r>
              <a:rPr lang="en-US" sz="1600" dirty="0" smtClean="0"/>
              <a:t> </a:t>
            </a:r>
            <a:r>
              <a:rPr lang="en-US" sz="1600" dirty="0" err="1" smtClean="0"/>
              <a:t>aumentata</a:t>
            </a:r>
            <a:r>
              <a:rPr lang="en-US" sz="1600" dirty="0" smtClean="0"/>
              <a:t> </a:t>
            </a:r>
            <a:r>
              <a:rPr lang="en-US" sz="1600" dirty="0" err="1" smtClean="0"/>
              <a:t>sino</a:t>
            </a:r>
            <a:r>
              <a:rPr lang="en-US" sz="1600" dirty="0" smtClean="0"/>
              <a:t> a </a:t>
            </a:r>
            <a:r>
              <a:rPr lang="en-US" sz="1600" dirty="0" err="1" smtClean="0"/>
              <a:t>quando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numero</a:t>
            </a:r>
            <a:r>
              <a:rPr lang="en-US" sz="1600" dirty="0" smtClean="0"/>
              <a:t> </a:t>
            </a:r>
            <a:r>
              <a:rPr lang="en-US" sz="1600" dirty="0" err="1" smtClean="0"/>
              <a:t>totale</a:t>
            </a:r>
            <a:r>
              <a:rPr lang="en-US" sz="1600" dirty="0" smtClean="0"/>
              <a:t> di </a:t>
            </a:r>
            <a:r>
              <a:rPr lang="en-US" sz="1600" b="1" dirty="0" smtClean="0"/>
              <a:t>unmet hours</a:t>
            </a:r>
            <a:r>
              <a:rPr lang="en-US" sz="1600" dirty="0" smtClean="0"/>
              <a:t> non </a:t>
            </a:r>
            <a:r>
              <a:rPr lang="en-US" sz="1600" dirty="0" err="1" smtClean="0"/>
              <a:t>risultasse</a:t>
            </a:r>
            <a:r>
              <a:rPr lang="en-US" sz="1600" dirty="0" smtClean="0"/>
              <a:t> </a:t>
            </a:r>
            <a:r>
              <a:rPr lang="en-US" sz="1600" dirty="0" err="1" smtClean="0"/>
              <a:t>inferiore</a:t>
            </a:r>
            <a:r>
              <a:rPr lang="en-US" sz="1600" dirty="0" smtClean="0"/>
              <a:t> a </a:t>
            </a:r>
            <a:r>
              <a:rPr lang="en-US" sz="1600" b="1" dirty="0" smtClean="0"/>
              <a:t>200 ore/anno</a:t>
            </a:r>
            <a:r>
              <a:rPr lang="en-US" sz="1600" dirty="0" smtClean="0"/>
              <a:t> (di </a:t>
            </a:r>
            <a:r>
              <a:rPr lang="en-US" sz="1600" dirty="0" err="1" smtClean="0"/>
              <a:t>fatto</a:t>
            </a:r>
            <a:r>
              <a:rPr lang="en-US" sz="1600" dirty="0" smtClean="0"/>
              <a:t> </a:t>
            </a:r>
            <a:r>
              <a:rPr lang="en-US" sz="1600" dirty="0" err="1" smtClean="0"/>
              <a:t>dipendenti</a:t>
            </a:r>
            <a:r>
              <a:rPr lang="en-US" sz="1600" dirty="0" smtClean="0"/>
              <a:t> dal </a:t>
            </a:r>
            <a:r>
              <a:rPr lang="en-US" sz="1600" b="1" dirty="0" smtClean="0"/>
              <a:t>time-to-temperature</a:t>
            </a:r>
            <a:r>
              <a:rPr lang="en-US" sz="1600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Dimensionamento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Impianti</a:t>
            </a:r>
            <a:r>
              <a:rPr lang="en-US" dirty="0" smtClean="0"/>
              <a:t> HVAC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88000" y="1728216"/>
            <a:ext cx="3936473" cy="1602304"/>
            <a:chOff x="4788425" y="4195366"/>
            <a:chExt cx="3936473" cy="1602304"/>
          </a:xfrm>
        </p:grpSpPr>
        <p:sp>
          <p:nvSpPr>
            <p:cNvPr id="8" name="TextBox 7"/>
            <p:cNvSpPr txBox="1"/>
            <p:nvPr/>
          </p:nvSpPr>
          <p:spPr>
            <a:xfrm>
              <a:off x="5357003" y="5566838"/>
              <a:ext cx="33678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it-IT" sz="900" i="1" dirty="0" smtClean="0"/>
                <a:t>Figura 10: Potenze usate in fase di simulazione</a:t>
              </a:r>
              <a:endParaRPr lang="it-IT" sz="900" i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25" y="4195366"/>
              <a:ext cx="3895200" cy="1317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2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24757 0.1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5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Dimensionamento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Impianti</a:t>
            </a:r>
            <a:r>
              <a:rPr lang="en-US" dirty="0" smtClean="0"/>
              <a:t> HVAC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Per </a:t>
            </a:r>
            <a:r>
              <a:rPr lang="en-US" sz="1600" dirty="0" err="1" smtClean="0">
                <a:latin typeface="Calibri"/>
              </a:rPr>
              <a:t>motivi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comparazione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si</a:t>
            </a:r>
            <a:r>
              <a:rPr lang="en-US" sz="1600" dirty="0" smtClean="0">
                <a:latin typeface="Calibri"/>
              </a:rPr>
              <a:t> è </a:t>
            </a:r>
            <a:r>
              <a:rPr lang="en-US" sz="1600" dirty="0" err="1" smtClean="0">
                <a:latin typeface="Calibri"/>
              </a:rPr>
              <a:t>deciso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usare</a:t>
            </a:r>
            <a:r>
              <a:rPr lang="en-US" sz="1600" dirty="0" smtClean="0">
                <a:latin typeface="Calibri"/>
              </a:rPr>
              <a:t> lo </a:t>
            </a:r>
            <a:r>
              <a:rPr lang="en-US" sz="1600" dirty="0" err="1" smtClean="0">
                <a:latin typeface="Calibri"/>
              </a:rPr>
              <a:t>stesso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macchinario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ogni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combinazione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Edificio</a:t>
            </a:r>
            <a:r>
              <a:rPr lang="en-US" sz="1600" dirty="0" smtClean="0">
                <a:latin typeface="Calibri"/>
              </a:rPr>
              <a:t>/Zona </a:t>
            </a:r>
            <a:r>
              <a:rPr lang="en-US" sz="1600" dirty="0" err="1" smtClean="0">
                <a:latin typeface="Calibri"/>
              </a:rPr>
              <a:t>Climatica</a:t>
            </a:r>
            <a:r>
              <a:rPr lang="en-US" sz="1600" dirty="0" smtClean="0">
                <a:latin typeface="Calibri"/>
              </a:rPr>
              <a:t>:</a:t>
            </a:r>
          </a:p>
          <a:p>
            <a:pPr lvl="1"/>
            <a:r>
              <a:rPr lang="en-US" sz="1600" dirty="0" smtClean="0">
                <a:latin typeface="Calibri"/>
              </a:rPr>
              <a:t>Per </a:t>
            </a:r>
            <a:r>
              <a:rPr lang="en-US" sz="1600" dirty="0" err="1" smtClean="0">
                <a:latin typeface="Calibri"/>
              </a:rPr>
              <a:t>isolare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effetti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impostazioni</a:t>
            </a:r>
            <a:r>
              <a:rPr lang="en-US" sz="1600" dirty="0" smtClean="0">
                <a:latin typeface="Calibri"/>
              </a:rPr>
              <a:t> del </a:t>
            </a:r>
            <a:r>
              <a:rPr lang="en-US" sz="1600" dirty="0" err="1" smtClean="0">
                <a:latin typeface="Calibri"/>
              </a:rPr>
              <a:t>termostato</a:t>
            </a:r>
            <a:endParaRPr lang="en-US" sz="1600" dirty="0" smtClean="0">
              <a:latin typeface="Calibri"/>
            </a:endParaRPr>
          </a:p>
          <a:p>
            <a:pPr lvl="1"/>
            <a:r>
              <a:rPr lang="en-US" sz="1600" dirty="0" smtClean="0">
                <a:latin typeface="Calibri"/>
              </a:rPr>
              <a:t>Per </a:t>
            </a:r>
            <a:r>
              <a:rPr lang="en-US" sz="1600" dirty="0" err="1" smtClean="0">
                <a:latin typeface="Calibri"/>
              </a:rPr>
              <a:t>meglio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approssimare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effetti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sostituzione</a:t>
            </a:r>
            <a:r>
              <a:rPr lang="en-US" sz="1600" dirty="0" smtClean="0">
                <a:latin typeface="Calibri"/>
              </a:rPr>
              <a:t> di un </a:t>
            </a:r>
            <a:r>
              <a:rPr lang="en-US" sz="1600" dirty="0" err="1" smtClean="0">
                <a:latin typeface="Calibri"/>
              </a:rPr>
              <a:t>termostato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programmabile</a:t>
            </a:r>
            <a:r>
              <a:rPr lang="en-US" sz="1600" dirty="0" smtClean="0">
                <a:latin typeface="Calibri"/>
              </a:rPr>
              <a:t> con </a:t>
            </a:r>
            <a:r>
              <a:rPr lang="en-US" sz="1600" dirty="0" err="1" smtClean="0">
                <a:latin typeface="Calibri"/>
              </a:rPr>
              <a:t>uno</a:t>
            </a:r>
            <a:r>
              <a:rPr lang="en-US" sz="1600" dirty="0" smtClean="0">
                <a:latin typeface="Calibri"/>
              </a:rPr>
              <a:t> “</a:t>
            </a:r>
            <a:r>
              <a:rPr lang="en-US" sz="1600" dirty="0" err="1" smtClean="0">
                <a:latin typeface="Calibri"/>
              </a:rPr>
              <a:t>intelligente</a:t>
            </a:r>
            <a:r>
              <a:rPr lang="en-US" sz="1600" dirty="0" smtClean="0">
                <a:latin typeface="Calibri"/>
              </a:rPr>
              <a:t>”.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718" b="3870"/>
          <a:stretch/>
        </p:blipFill>
        <p:spPr>
          <a:xfrm>
            <a:off x="460375" y="814388"/>
            <a:ext cx="3802535" cy="51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0465" y="5637117"/>
            <a:ext cx="228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sz="900" i="1" dirty="0" smtClean="0"/>
              <a:t>Tabella 08: Dimensionamento degli Impianti HVAC. Riepilogo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21574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21545 -0.0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2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458878" cy="4092575"/>
          </a:xfrm>
        </p:spPr>
        <p:txBody>
          <a:bodyPr/>
          <a:lstStyle/>
          <a:p>
            <a:r>
              <a:rPr lang="en-US" sz="1600" dirty="0" smtClean="0"/>
              <a:t>Il </a:t>
            </a:r>
            <a:r>
              <a:rPr lang="en-US" sz="1600" dirty="0" err="1" smtClean="0"/>
              <a:t>numero</a:t>
            </a:r>
            <a:r>
              <a:rPr lang="en-US" sz="1600" dirty="0" smtClean="0"/>
              <a:t> di unmet hours </a:t>
            </a:r>
            <a:r>
              <a:rPr lang="en-US" sz="1600" dirty="0" err="1" smtClean="0"/>
              <a:t>dipende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principalmente</a:t>
            </a:r>
            <a:r>
              <a:rPr lang="en-US" sz="1600" dirty="0" smtClean="0"/>
              <a:t> dal </a:t>
            </a:r>
            <a:r>
              <a:rPr lang="en-US" sz="1600" b="1" dirty="0" smtClean="0"/>
              <a:t>time-to-temperature</a:t>
            </a:r>
            <a:r>
              <a:rPr lang="en-US" sz="1600" dirty="0" smtClean="0"/>
              <a:t>, </a:t>
            </a:r>
            <a:r>
              <a:rPr lang="en-US" sz="1600" dirty="0" err="1" smtClean="0"/>
              <a:t>che</a:t>
            </a:r>
            <a:r>
              <a:rPr lang="en-US" sz="1600" dirty="0" smtClean="0"/>
              <a:t> è </a:t>
            </a:r>
            <a:r>
              <a:rPr lang="en-US" sz="1600" dirty="0" err="1" smtClean="0"/>
              <a:t>funzione</a:t>
            </a:r>
            <a:r>
              <a:rPr lang="en-US" sz="1600" dirty="0" smtClean="0"/>
              <a:t> di: </a:t>
            </a:r>
            <a:r>
              <a:rPr lang="en-US" sz="1600" dirty="0" err="1" smtClean="0"/>
              <a:t>stato</a:t>
            </a:r>
            <a:r>
              <a:rPr lang="en-US" sz="1600" dirty="0" smtClean="0"/>
              <a:t> </a:t>
            </a:r>
            <a:r>
              <a:rPr lang="en-US" sz="1600" dirty="0" err="1" smtClean="0"/>
              <a:t>occupazionale</a:t>
            </a:r>
            <a:r>
              <a:rPr lang="en-US" sz="1600" dirty="0" smtClean="0"/>
              <a:t>, </a:t>
            </a:r>
            <a:r>
              <a:rPr lang="en-US" sz="1600" dirty="0" err="1" smtClean="0"/>
              <a:t>caratteristiche</a:t>
            </a:r>
            <a:r>
              <a:rPr lang="en-US" sz="1600" dirty="0" smtClean="0"/>
              <a:t> </a:t>
            </a:r>
            <a:r>
              <a:rPr lang="en-US" sz="1600" dirty="0" err="1" smtClean="0"/>
              <a:t>costruttive</a:t>
            </a:r>
            <a:r>
              <a:rPr lang="en-US" sz="1600" dirty="0" smtClean="0"/>
              <a:t>, HVAC e </a:t>
            </a:r>
            <a:r>
              <a:rPr lang="en-US" sz="1600" dirty="0" err="1" smtClean="0"/>
              <a:t>Clima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La performance </a:t>
            </a:r>
            <a:r>
              <a:rPr lang="en-US" sz="1600" dirty="0" err="1" smtClean="0"/>
              <a:t>migliore</a:t>
            </a:r>
            <a:r>
              <a:rPr lang="en-US" sz="1600" dirty="0" smtClean="0"/>
              <a:t> è </a:t>
            </a:r>
            <a:r>
              <a:rPr lang="en-US" sz="1600" dirty="0" err="1" smtClean="0"/>
              <a:t>generalmente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offerta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schedule a </a:t>
            </a:r>
            <a:r>
              <a:rPr lang="en-US" sz="1600" b="1" dirty="0" err="1" smtClean="0"/>
              <a:t>temperatura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costante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Gli</a:t>
            </a:r>
            <a:r>
              <a:rPr lang="en-US" sz="1600" dirty="0" smtClean="0"/>
              <a:t> </a:t>
            </a:r>
            <a:r>
              <a:rPr lang="en-US" sz="1600" dirty="0" err="1" smtClean="0"/>
              <a:t>scenari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EnergyStar</a:t>
            </a:r>
            <a:r>
              <a:rPr lang="en-US" sz="1600" dirty="0" smtClean="0"/>
              <a:t> non </a:t>
            </a:r>
            <a:r>
              <a:rPr lang="en-US" sz="1600" dirty="0" err="1" smtClean="0"/>
              <a:t>possono</a:t>
            </a:r>
            <a:r>
              <a:rPr lang="en-US" sz="1600" dirty="0" smtClean="0"/>
              <a:t> </a:t>
            </a:r>
            <a:r>
              <a:rPr lang="en-US" sz="1600" dirty="0" err="1" smtClean="0"/>
              <a:t>essere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considerati</a:t>
            </a:r>
            <a:r>
              <a:rPr lang="en-US" sz="1600" dirty="0" smtClean="0"/>
              <a:t> come </a:t>
            </a:r>
            <a:r>
              <a:rPr lang="en-US" sz="1600" dirty="0" err="1" smtClean="0"/>
              <a:t>rappresentativi</a:t>
            </a:r>
            <a:r>
              <a:rPr lang="en-US" sz="1600" dirty="0" smtClean="0"/>
              <a:t>, in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pochissime</a:t>
            </a:r>
            <a:r>
              <a:rPr lang="en-US" sz="1600" dirty="0" smtClean="0"/>
              <a:t> </a:t>
            </a:r>
            <a:r>
              <a:rPr lang="en-US" sz="1600" dirty="0" err="1" smtClean="0"/>
              <a:t>persone</a:t>
            </a:r>
            <a:r>
              <a:rPr lang="en-US" sz="1600" dirty="0" smtClean="0"/>
              <a:t> son </a:t>
            </a:r>
            <a:r>
              <a:rPr lang="en-US" sz="1600" dirty="0" err="1" smtClean="0"/>
              <a:t>disposte</a:t>
            </a:r>
            <a:r>
              <a:rPr lang="en-US" sz="1600" dirty="0" smtClean="0"/>
              <a:t> ad </a:t>
            </a:r>
            <a:r>
              <a:rPr lang="en-US" sz="1600" dirty="0" err="1" smtClean="0"/>
              <a:t>accettare</a:t>
            </a:r>
            <a:r>
              <a:rPr lang="en-US" sz="1600" dirty="0" smtClean="0"/>
              <a:t> le </a:t>
            </a:r>
            <a:r>
              <a:rPr lang="en-US" sz="1600" b="1" dirty="0" err="1" smtClean="0"/>
              <a:t>impostazioni</a:t>
            </a:r>
            <a:r>
              <a:rPr lang="en-US" sz="1600" b="1" dirty="0" smtClean="0"/>
              <a:t> di default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Le schedule </a:t>
            </a:r>
            <a:r>
              <a:rPr lang="en-US" sz="1600" dirty="0" err="1" smtClean="0"/>
              <a:t>dinamiche</a:t>
            </a:r>
            <a:r>
              <a:rPr lang="en-US" sz="1600" dirty="0" smtClean="0"/>
              <a:t> </a:t>
            </a:r>
            <a:r>
              <a:rPr lang="en-US" sz="1600" dirty="0" err="1" smtClean="0"/>
              <a:t>possono</a:t>
            </a:r>
            <a:r>
              <a:rPr lang="en-US" sz="1600" dirty="0" smtClean="0"/>
              <a:t> </a:t>
            </a:r>
            <a:r>
              <a:rPr lang="en-US" sz="1600" dirty="0" err="1" smtClean="0"/>
              <a:t>conseguire</a:t>
            </a:r>
            <a:r>
              <a:rPr lang="en-US" sz="1600" dirty="0" smtClean="0"/>
              <a:t> performance </a:t>
            </a:r>
            <a:r>
              <a:rPr lang="en-US" sz="1600" dirty="0" err="1" smtClean="0"/>
              <a:t>migliori</a:t>
            </a:r>
            <a:r>
              <a:rPr lang="en-US" sz="1600" dirty="0" smtClean="0"/>
              <a:t> </a:t>
            </a:r>
            <a:r>
              <a:rPr lang="en-US" sz="1600" dirty="0" err="1" smtClean="0"/>
              <a:t>prendendo</a:t>
            </a:r>
            <a:r>
              <a:rPr lang="en-US" sz="1600" dirty="0" smtClean="0"/>
              <a:t> in </a:t>
            </a:r>
            <a:r>
              <a:rPr lang="en-US" sz="1600" dirty="0" err="1" smtClean="0"/>
              <a:t>considerazione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strategie</a:t>
            </a:r>
            <a:r>
              <a:rPr lang="en-US" sz="1600" dirty="0" smtClean="0"/>
              <a:t> di pre-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È </a:t>
            </a:r>
            <a:r>
              <a:rPr lang="en-US" sz="1600" dirty="0" err="1" smtClean="0"/>
              <a:t>possibile</a:t>
            </a:r>
            <a:r>
              <a:rPr lang="en-US" sz="1600" dirty="0" smtClean="0"/>
              <a:t> </a:t>
            </a:r>
            <a:r>
              <a:rPr lang="en-US" sz="1600" dirty="0" err="1" smtClean="0"/>
              <a:t>ridurre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time-to-temperature </a:t>
            </a:r>
            <a:r>
              <a:rPr lang="en-US" sz="1600" dirty="0" err="1" smtClean="0"/>
              <a:t>usando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</a:t>
            </a:r>
            <a:r>
              <a:rPr lang="en-US" sz="1600" dirty="0" err="1" smtClean="0"/>
              <a:t>sovradimensionati</a:t>
            </a:r>
            <a:r>
              <a:rPr 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Interne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999" y="184313"/>
            <a:ext cx="3292626" cy="554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4820" y="5747996"/>
            <a:ext cx="33678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Figure 10: Number of simulated unmet hours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39816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it-IT" sz="1600" b="1" dirty="0" err="1" smtClean="0">
                <a:hlinkClick r:id="rId3" action="ppaction://hlinkfile"/>
              </a:rPr>
              <a:t>Embue</a:t>
            </a:r>
            <a:r>
              <a:rPr lang="en-US" sz="1600" b="1" dirty="0" smtClean="0"/>
              <a:t> </a:t>
            </a:r>
            <a:r>
              <a:rPr lang="en-US" sz="1600" dirty="0" smtClean="0"/>
              <a:t>ha </a:t>
            </a:r>
            <a:r>
              <a:rPr lang="en-US" sz="1600" dirty="0" err="1" smtClean="0"/>
              <a:t>sviluppato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piattaforma</a:t>
            </a:r>
            <a:r>
              <a:rPr lang="en-US" sz="1600" dirty="0" smtClean="0"/>
              <a:t> di </a:t>
            </a:r>
            <a:r>
              <a:rPr lang="en-US" sz="1600" dirty="0" err="1" smtClean="0"/>
              <a:t>gestione</a:t>
            </a:r>
            <a:r>
              <a:rPr lang="en-US" sz="1600" dirty="0" smtClean="0"/>
              <a:t> </a:t>
            </a:r>
            <a:r>
              <a:rPr lang="en-US" sz="1600" dirty="0" err="1" smtClean="0"/>
              <a:t>automatizzata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dell’energia</a:t>
            </a:r>
            <a:r>
              <a:rPr lang="en-US" sz="1600" dirty="0" smtClean="0"/>
              <a:t> per </a:t>
            </a:r>
            <a:r>
              <a:rPr lang="en-US" sz="1600" dirty="0" err="1" smtClean="0"/>
              <a:t>edifici</a:t>
            </a:r>
            <a:r>
              <a:rPr lang="en-US" sz="1600" dirty="0" smtClean="0"/>
              <a:t> a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residenziale</a:t>
            </a:r>
            <a:r>
              <a:rPr lang="en-US" sz="1600" dirty="0" smtClean="0"/>
              <a:t>. Questa </a:t>
            </a:r>
            <a:r>
              <a:rPr lang="en-US" sz="1600" dirty="0" err="1" smtClean="0"/>
              <a:t>piattaforma</a:t>
            </a:r>
            <a:r>
              <a:rPr lang="en-US" sz="1600" dirty="0" smtClean="0"/>
              <a:t> </a:t>
            </a:r>
            <a:r>
              <a:rPr lang="en-US" sz="1600" dirty="0" err="1" smtClean="0"/>
              <a:t>può</a:t>
            </a:r>
            <a:r>
              <a:rPr lang="en-US" sz="1600" dirty="0" smtClean="0"/>
              <a:t> </a:t>
            </a:r>
            <a:r>
              <a:rPr lang="en-US" sz="1600" dirty="0" err="1" smtClean="0"/>
              <a:t>ridurre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consumo</a:t>
            </a:r>
            <a:r>
              <a:rPr lang="en-US" sz="1600" dirty="0" smtClean="0"/>
              <a:t> in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 e </a:t>
            </a:r>
            <a:r>
              <a:rPr lang="en-US" sz="1600" dirty="0" err="1" smtClean="0"/>
              <a:t>condizionamento</a:t>
            </a:r>
            <a:r>
              <a:rPr lang="en-US" sz="1600" dirty="0" smtClean="0"/>
              <a:t> </a:t>
            </a:r>
            <a:r>
              <a:rPr lang="en-US" sz="1600" dirty="0" err="1" smtClean="0"/>
              <a:t>agendo</a:t>
            </a:r>
            <a:r>
              <a:rPr lang="en-US" sz="1600" dirty="0" smtClean="0"/>
              <a:t> </a:t>
            </a:r>
            <a:r>
              <a:rPr lang="en-US" sz="1600" dirty="0" err="1" smtClean="0"/>
              <a:t>dinamicamente</a:t>
            </a:r>
            <a:r>
              <a:rPr lang="en-US" sz="1600" dirty="0" smtClean="0"/>
              <a:t> sui </a:t>
            </a:r>
            <a:r>
              <a:rPr lang="en-US" sz="1600" dirty="0" err="1" smtClean="0"/>
              <a:t>setpoint</a:t>
            </a:r>
            <a:r>
              <a:rPr lang="en-US" sz="1600" dirty="0" smtClean="0"/>
              <a:t> del </a:t>
            </a:r>
            <a:r>
              <a:rPr lang="en-US" sz="1600" dirty="0" err="1" smtClean="0"/>
              <a:t>termostato</a:t>
            </a:r>
            <a:r>
              <a:rPr lang="en-US" sz="1600" dirty="0" smtClean="0"/>
              <a:t> grazie a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combinazione</a:t>
            </a:r>
            <a:r>
              <a:rPr lang="en-US" sz="1600" dirty="0" smtClean="0"/>
              <a:t> di:</a:t>
            </a:r>
          </a:p>
          <a:p>
            <a:pPr lvl="1"/>
            <a:r>
              <a:rPr lang="en-US" sz="1600" dirty="0" err="1" smtClean="0"/>
              <a:t>Sensori</a:t>
            </a:r>
            <a:r>
              <a:rPr lang="en-US" sz="1600" dirty="0" smtClean="0"/>
              <a:t> di </a:t>
            </a:r>
            <a:r>
              <a:rPr lang="en-US" sz="1600" dirty="0" err="1" smtClean="0"/>
              <a:t>Presenza</a:t>
            </a:r>
            <a:endParaRPr lang="en-US" sz="1600" dirty="0" smtClean="0"/>
          </a:p>
          <a:p>
            <a:pPr lvl="1"/>
            <a:r>
              <a:rPr lang="en-US" sz="1600" dirty="0" err="1" smtClean="0"/>
              <a:t>Controllo</a:t>
            </a:r>
            <a:r>
              <a:rPr lang="en-US" sz="1600" dirty="0" smtClean="0"/>
              <a:t> </a:t>
            </a:r>
            <a:r>
              <a:rPr lang="en-US" sz="1600" dirty="0" err="1" smtClean="0"/>
              <a:t>Remoto</a:t>
            </a:r>
            <a:endParaRPr lang="en-US" sz="1600" dirty="0" smtClean="0"/>
          </a:p>
          <a:p>
            <a:pPr lvl="1"/>
            <a:r>
              <a:rPr lang="en-US" sz="1600" dirty="0" err="1" smtClean="0"/>
              <a:t>Aggiustamento</a:t>
            </a:r>
            <a:r>
              <a:rPr lang="en-US" sz="1600" dirty="0" smtClean="0"/>
              <a:t> </a:t>
            </a:r>
            <a:r>
              <a:rPr lang="en-US" sz="1600" dirty="0" err="1" smtClean="0"/>
              <a:t>Automatico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Schedules</a:t>
            </a:r>
            <a:endParaRPr lang="en-US" sz="1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Sommario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potenziali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conseguibili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attraverso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l’adozione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questa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piattaforma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simulati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quantificati</a:t>
            </a:r>
            <a:r>
              <a:rPr lang="en-US" sz="1600" dirty="0" smtClean="0">
                <a:latin typeface="Calibri"/>
              </a:rPr>
              <a:t> sotto </a:t>
            </a:r>
            <a:r>
              <a:rPr lang="en-US" sz="1600" dirty="0" err="1" smtClean="0">
                <a:latin typeface="Calibri"/>
              </a:rPr>
              <a:t>differenti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scenari</a:t>
            </a:r>
            <a:r>
              <a:rPr lang="en-US" sz="1600" dirty="0" smtClean="0">
                <a:latin typeface="Calibri"/>
              </a:rPr>
              <a:t> con </a:t>
            </a:r>
            <a:r>
              <a:rPr lang="en-US" sz="1600" dirty="0" err="1" smtClean="0">
                <a:latin typeface="Calibri"/>
              </a:rPr>
              <a:t>l’ausilio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EnergyPlus</a:t>
            </a:r>
            <a:r>
              <a:rPr lang="en-US" sz="1600" dirty="0" smtClean="0">
                <a:latin typeface="Calibri"/>
              </a:rPr>
              <a:t>. </a:t>
            </a:r>
          </a:p>
          <a:p>
            <a:r>
              <a:rPr lang="en-US" sz="1600" dirty="0" smtClean="0">
                <a:latin typeface="Calibri"/>
              </a:rPr>
              <a:t>Le </a:t>
            </a:r>
            <a:r>
              <a:rPr lang="en-US" sz="1600" dirty="0" err="1" smtClean="0">
                <a:latin typeface="Calibri"/>
              </a:rPr>
              <a:t>simulazioni</a:t>
            </a:r>
            <a:r>
              <a:rPr lang="en-US" sz="1600" dirty="0" smtClean="0">
                <a:latin typeface="Calibri"/>
              </a:rPr>
              <a:t> son state </a:t>
            </a:r>
            <a:r>
              <a:rPr lang="en-US" sz="1600" dirty="0" err="1" smtClean="0">
                <a:latin typeface="Calibri"/>
              </a:rPr>
              <a:t>fatte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variare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sulla</a:t>
            </a:r>
            <a:r>
              <a:rPr lang="en-US" sz="1600" dirty="0" smtClean="0">
                <a:latin typeface="Calibri"/>
              </a:rPr>
              <a:t> base di:</a:t>
            </a:r>
          </a:p>
          <a:p>
            <a:pPr lvl="1"/>
            <a:r>
              <a:rPr lang="en-US" sz="1600" dirty="0" err="1" smtClean="0">
                <a:latin typeface="Calibri"/>
              </a:rPr>
              <a:t>Caratteristiche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dell’edificio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Occupazionale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Setpoint</a:t>
            </a:r>
            <a:r>
              <a:rPr lang="en-US" sz="1600" dirty="0" smtClean="0">
                <a:latin typeface="Calibri"/>
              </a:rPr>
              <a:t> Scheduling 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Regione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climatica</a:t>
            </a:r>
            <a:endParaRPr lang="en-US" sz="1600" dirty="0">
              <a:latin typeface="Calibri"/>
            </a:endParaRPr>
          </a:p>
          <a:p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importanti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possono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derivare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dall’applicazione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automatica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delle</a:t>
            </a:r>
            <a:r>
              <a:rPr lang="en-US" sz="1600" dirty="0" smtClean="0">
                <a:latin typeface="Calibri"/>
              </a:rPr>
              <a:t> temperature di setback </a:t>
            </a:r>
            <a:r>
              <a:rPr lang="en-US" sz="1600" dirty="0" err="1" smtClean="0">
                <a:latin typeface="Calibri"/>
              </a:rPr>
              <a:t>durante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periodi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inoccupazione</a:t>
            </a:r>
            <a:r>
              <a:rPr lang="en-US" sz="1600" dirty="0" smtClean="0">
                <a:latin typeface="Calibri"/>
              </a:rPr>
              <a:t> (scenario </a:t>
            </a:r>
            <a:r>
              <a:rPr lang="en-US" sz="1600" dirty="0" err="1" smtClean="0">
                <a:latin typeface="Calibri"/>
              </a:rPr>
              <a:t>ideale</a:t>
            </a:r>
            <a:r>
              <a:rPr lang="en-US" sz="1600" dirty="0" smtClean="0">
                <a:latin typeface="Calibri"/>
              </a:rPr>
              <a:t>).</a:t>
            </a:r>
            <a:endParaRPr lang="en-US" sz="160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Interne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651" y="5783766"/>
            <a:ext cx="7647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Figure 12, 13, 14, 15: Time Setpoint was not met with a Dynamic schedule in Phoenix, Atlanta, Boston, and Duluth. Single-Person Case. </a:t>
            </a:r>
            <a:endParaRPr lang="it-IT" sz="9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293344"/>
            <a:ext cx="7920000" cy="1208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805228"/>
            <a:ext cx="7920000" cy="121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" y="2051524"/>
            <a:ext cx="7920000" cy="1211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" y="4535265"/>
            <a:ext cx="7920000" cy="12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2000" y="3610491"/>
            <a:ext cx="8640000" cy="4624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0375" y="1783748"/>
            <a:ext cx="7138604" cy="4092575"/>
          </a:xfrm>
        </p:spPr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  <a:p>
            <a:r>
              <a:rPr lang="en-US" dirty="0"/>
              <a:t>Literature Review e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Prodotti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Mercato</a:t>
            </a:r>
            <a:endParaRPr lang="en-US" dirty="0"/>
          </a:p>
          <a:p>
            <a:r>
              <a:rPr lang="en-US" dirty="0" err="1"/>
              <a:t>Definizione</a:t>
            </a:r>
            <a:r>
              <a:rPr lang="en-US" dirty="0"/>
              <a:t> del </a:t>
            </a:r>
            <a:r>
              <a:rPr lang="en-US" dirty="0" err="1"/>
              <a:t>Progetto</a:t>
            </a:r>
            <a:r>
              <a:rPr lang="en-US" dirty="0"/>
              <a:t>: </a:t>
            </a:r>
            <a:r>
              <a:rPr lang="en-US" dirty="0" err="1"/>
              <a:t>Metodologia</a:t>
            </a:r>
            <a:endParaRPr lang="en-US" dirty="0"/>
          </a:p>
          <a:p>
            <a:r>
              <a:rPr lang="en-US" dirty="0" err="1"/>
              <a:t>L’Edificio</a:t>
            </a:r>
            <a:r>
              <a:rPr lang="en-US" dirty="0"/>
              <a:t> </a:t>
            </a:r>
            <a:r>
              <a:rPr lang="en-US" dirty="0" err="1"/>
              <a:t>Oggetto</a:t>
            </a:r>
            <a:r>
              <a:rPr lang="en-US" dirty="0"/>
              <a:t> di Studio</a:t>
            </a:r>
          </a:p>
          <a:p>
            <a:r>
              <a:rPr lang="en-US" dirty="0" err="1"/>
              <a:t>Risultati</a:t>
            </a:r>
            <a:endParaRPr lang="en-US" dirty="0"/>
          </a:p>
          <a:p>
            <a:r>
              <a:rPr lang="en-US" dirty="0" err="1"/>
              <a:t>Conclusioni</a:t>
            </a:r>
            <a:r>
              <a:rPr lang="en-US" dirty="0"/>
              <a:t> e </a:t>
            </a:r>
            <a:r>
              <a:rPr lang="en-US" dirty="0" err="1"/>
              <a:t>Sviluppi</a:t>
            </a:r>
            <a:r>
              <a:rPr lang="en-US" dirty="0"/>
              <a:t> </a:t>
            </a:r>
            <a:r>
              <a:rPr lang="en-US" dirty="0" err="1"/>
              <a:t>Successivi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rispetto</a:t>
            </a:r>
            <a:r>
              <a:rPr lang="en-US" sz="1600" dirty="0" smtClean="0">
                <a:latin typeface="Calibri"/>
              </a:rPr>
              <a:t> a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(non)</a:t>
            </a:r>
            <a:r>
              <a:rPr lang="en-US" sz="1600" dirty="0" err="1" smtClean="0">
                <a:latin typeface="Calibri"/>
              </a:rPr>
              <a:t>strategia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controllo</a:t>
            </a:r>
            <a:r>
              <a:rPr lang="en-US" sz="1600" dirty="0" smtClean="0">
                <a:latin typeface="Calibri"/>
              </a:rPr>
              <a:t> a </a:t>
            </a:r>
            <a:r>
              <a:rPr lang="en-US" sz="1600" dirty="0" err="1" smtClean="0">
                <a:latin typeface="Calibri"/>
              </a:rPr>
              <a:t>temperatura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costante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variano</a:t>
            </a:r>
            <a:r>
              <a:rPr lang="en-US" sz="1600" dirty="0" smtClean="0">
                <a:latin typeface="Calibri"/>
              </a:rPr>
              <a:t> dal 4 al 50% in </a:t>
            </a:r>
            <a:r>
              <a:rPr lang="en-US" sz="1600" dirty="0" err="1" smtClean="0">
                <a:latin typeface="Calibri"/>
              </a:rPr>
              <a:t>funzione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dello</a:t>
            </a:r>
            <a:r>
              <a:rPr lang="en-US" sz="1600" dirty="0" smtClean="0">
                <a:latin typeface="Calibri"/>
              </a:rPr>
              <a:t> scenario </a:t>
            </a:r>
            <a:r>
              <a:rPr lang="en-US" sz="1600" dirty="0" err="1" smtClean="0">
                <a:latin typeface="Calibri"/>
              </a:rPr>
              <a:t>considerato</a:t>
            </a:r>
            <a:r>
              <a:rPr lang="en-US" sz="1600" dirty="0" smtClean="0">
                <a:latin typeface="Calibri"/>
              </a:rPr>
              <a:t>:</a:t>
            </a:r>
          </a:p>
          <a:p>
            <a:pPr lvl="1"/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condizionamento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variano</a:t>
            </a:r>
            <a:r>
              <a:rPr lang="en-US" sz="1600" dirty="0" smtClean="0">
                <a:latin typeface="Calibri"/>
              </a:rPr>
              <a:t> dal 6 al 13% per la </a:t>
            </a:r>
            <a:r>
              <a:rPr lang="en-US" sz="1600" dirty="0" err="1" smtClean="0">
                <a:latin typeface="Calibri"/>
              </a:rPr>
              <a:t>Famiglia</a:t>
            </a:r>
            <a:r>
              <a:rPr lang="en-US" sz="1600" dirty="0" smtClean="0">
                <a:latin typeface="Calibri"/>
              </a:rPr>
              <a:t>. Dal 25 al 50% per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Single.</a:t>
            </a:r>
          </a:p>
          <a:p>
            <a:pPr lvl="1"/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riscaldamento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variano</a:t>
            </a:r>
            <a:r>
              <a:rPr lang="en-US" sz="1600" dirty="0" smtClean="0">
                <a:latin typeface="Calibri"/>
              </a:rPr>
              <a:t> dal 4 al 9% per la </a:t>
            </a:r>
            <a:r>
              <a:rPr lang="en-US" sz="1600" dirty="0" err="1" smtClean="0">
                <a:latin typeface="Calibri"/>
              </a:rPr>
              <a:t>Famiglia</a:t>
            </a:r>
            <a:r>
              <a:rPr lang="en-US" sz="1600" dirty="0" smtClean="0">
                <a:latin typeface="Calibri"/>
              </a:rPr>
              <a:t>. Dal 18 al 30% per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Single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assoluti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dipendono</a:t>
            </a:r>
            <a:r>
              <a:rPr lang="en-US" sz="1600" dirty="0" smtClean="0">
                <a:latin typeface="Calibri"/>
              </a:rPr>
              <a:t> dal </a:t>
            </a:r>
            <a:r>
              <a:rPr lang="en-US" sz="1600" dirty="0" err="1" smtClean="0">
                <a:latin typeface="Calibri"/>
              </a:rPr>
              <a:t>clima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dalle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caratteristiche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dell’edificio</a:t>
            </a:r>
            <a:r>
              <a:rPr lang="en-US" sz="1600" dirty="0" smtClean="0">
                <a:latin typeface="Calibri"/>
              </a:rPr>
              <a:t>: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smtClean="0">
                <a:latin typeface="Calibri"/>
              </a:rPr>
              <a:t>In </a:t>
            </a:r>
            <a:r>
              <a:rPr lang="en-US" sz="1600" dirty="0" err="1" smtClean="0">
                <a:latin typeface="Calibri"/>
              </a:rPr>
              <a:t>generale</a:t>
            </a:r>
            <a:r>
              <a:rPr lang="en-US" sz="1600" dirty="0" smtClean="0">
                <a:latin typeface="Calibri"/>
              </a:rPr>
              <a:t>, </a:t>
            </a:r>
            <a:r>
              <a:rPr lang="en-US" sz="1600" dirty="0" err="1" smtClean="0">
                <a:latin typeface="Calibri"/>
              </a:rPr>
              <a:t>più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l’edificio</a:t>
            </a:r>
            <a:r>
              <a:rPr lang="en-US" sz="1600" dirty="0" smtClean="0">
                <a:latin typeface="Calibri"/>
              </a:rPr>
              <a:t> è </a:t>
            </a:r>
            <a:r>
              <a:rPr lang="en-US" sz="1600" dirty="0" err="1" smtClean="0">
                <a:latin typeface="Calibri"/>
              </a:rPr>
              <a:t>inefficiente</a:t>
            </a:r>
            <a:r>
              <a:rPr lang="en-US" sz="1600" dirty="0" smtClean="0">
                <a:latin typeface="Calibri"/>
              </a:rPr>
              <a:t>, </a:t>
            </a:r>
            <a:r>
              <a:rPr lang="en-US" sz="1600" dirty="0" err="1" smtClean="0">
                <a:latin typeface="Calibri"/>
              </a:rPr>
              <a:t>più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conseguibili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maggiori</a:t>
            </a:r>
            <a:endParaRPr lang="en-US" sz="1600" dirty="0" smtClean="0">
              <a:latin typeface="Calibri"/>
            </a:endParaRPr>
          </a:p>
          <a:p>
            <a:r>
              <a:rPr lang="en-US" sz="1600" dirty="0" smtClean="0">
                <a:latin typeface="Calibri"/>
              </a:rPr>
              <a:t>Il </a:t>
            </a:r>
            <a:r>
              <a:rPr lang="en-US" sz="1600" dirty="0" err="1" smtClean="0">
                <a:latin typeface="Calibri"/>
              </a:rPr>
              <a:t>caso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Dinamico</a:t>
            </a:r>
            <a:r>
              <a:rPr lang="en-US" sz="1600" dirty="0" smtClean="0">
                <a:latin typeface="Calibri"/>
              </a:rPr>
              <a:t> è </a:t>
            </a:r>
            <a:r>
              <a:rPr lang="en-US" sz="1600" dirty="0" err="1" smtClean="0">
                <a:latin typeface="Calibri"/>
              </a:rPr>
              <a:t>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idealizzato</a:t>
            </a:r>
            <a:r>
              <a:rPr lang="en-US" sz="1600" dirty="0" smtClean="0">
                <a:latin typeface="Calibri"/>
              </a:rPr>
              <a:t>: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smtClean="0">
                <a:latin typeface="Calibri"/>
              </a:rPr>
              <a:t>Non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state </a:t>
            </a:r>
            <a:r>
              <a:rPr lang="en-US" sz="1600" dirty="0" err="1" smtClean="0">
                <a:latin typeface="Calibri"/>
              </a:rPr>
              <a:t>prese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considerazione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potenziali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sovrascritture</a:t>
            </a:r>
            <a:r>
              <a:rPr lang="en-US" sz="1600" dirty="0" smtClean="0">
                <a:latin typeface="Calibri"/>
              </a:rPr>
              <a:t> da parte </a:t>
            </a:r>
            <a:r>
              <a:rPr lang="en-US" sz="1600" dirty="0" err="1" smtClean="0">
                <a:latin typeface="Calibri"/>
              </a:rPr>
              <a:t>dell’utenza</a:t>
            </a:r>
            <a:r>
              <a:rPr lang="en-US" sz="1600" dirty="0" smtClean="0">
                <a:latin typeface="Calibri"/>
              </a:rPr>
              <a:t>.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smtClean="0">
                <a:latin typeface="Calibri"/>
              </a:rPr>
              <a:t>La </a:t>
            </a:r>
            <a:r>
              <a:rPr lang="en-US" sz="1600" dirty="0" err="1" smtClean="0">
                <a:latin typeface="Calibri"/>
              </a:rPr>
              <a:t>risposta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allo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occupazionale</a:t>
            </a:r>
            <a:r>
              <a:rPr lang="en-US" sz="1600" dirty="0" smtClean="0">
                <a:latin typeface="Calibri"/>
              </a:rPr>
              <a:t> era </a:t>
            </a:r>
            <a:r>
              <a:rPr lang="en-US" sz="1600" dirty="0" err="1" smtClean="0">
                <a:latin typeface="Calibri"/>
              </a:rPr>
              <a:t>immediata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nessuna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strategia</a:t>
            </a:r>
            <a:r>
              <a:rPr lang="en-US" sz="1600" dirty="0" smtClean="0">
                <a:latin typeface="Calibri"/>
              </a:rPr>
              <a:t> di pre-</a:t>
            </a:r>
            <a:r>
              <a:rPr lang="en-US" sz="1600" dirty="0" err="1" smtClean="0">
                <a:latin typeface="Calibri"/>
              </a:rPr>
              <a:t>condizionamento</a:t>
            </a:r>
            <a:r>
              <a:rPr lang="en-US" sz="1600" dirty="0" smtClean="0">
                <a:latin typeface="Calibri"/>
              </a:rPr>
              <a:t> è </a:t>
            </a:r>
            <a:r>
              <a:rPr lang="en-US" sz="1600" dirty="0" err="1" smtClean="0">
                <a:latin typeface="Calibri"/>
              </a:rPr>
              <a:t>stata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considerata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 non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rappresentativi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tutti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edifici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residenziali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basati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su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assunzioni</a:t>
            </a:r>
            <a:r>
              <a:rPr lang="en-US" sz="1600" dirty="0" smtClean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7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 marL="342000" indent="-342000">
              <a:buNone/>
            </a:pPr>
            <a:r>
              <a:rPr lang="en-US" sz="1600" dirty="0" err="1" smtClean="0"/>
              <a:t>Quello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presentato</a:t>
            </a:r>
            <a:r>
              <a:rPr lang="en-US" sz="1600" dirty="0" smtClean="0"/>
              <a:t> è </a:t>
            </a:r>
            <a:r>
              <a:rPr lang="en-US" sz="1600" dirty="0" err="1" smtClean="0"/>
              <a:t>uno</a:t>
            </a:r>
            <a:r>
              <a:rPr lang="en-US" sz="1600" dirty="0" smtClean="0"/>
              <a:t> studio </a:t>
            </a:r>
            <a:r>
              <a:rPr lang="en-US" sz="1600" dirty="0" err="1" smtClean="0"/>
              <a:t>preliminare</a:t>
            </a:r>
            <a:r>
              <a:rPr lang="en-US" sz="1600" dirty="0" smtClean="0"/>
              <a:t> </a:t>
            </a:r>
            <a:r>
              <a:rPr lang="en-US" sz="1600" dirty="0" err="1" smtClean="0"/>
              <a:t>commissionato</a:t>
            </a:r>
            <a:r>
              <a:rPr lang="en-US" sz="1600" dirty="0" smtClean="0"/>
              <a:t> da </a:t>
            </a:r>
            <a:r>
              <a:rPr lang="en-US" sz="1600" dirty="0" err="1" smtClean="0"/>
              <a:t>Embue</a:t>
            </a:r>
            <a:r>
              <a:rPr lang="en-US" sz="1600" dirty="0" smtClean="0"/>
              <a:t> per </a:t>
            </a:r>
            <a:r>
              <a:rPr lang="en-US" sz="1600" dirty="0" err="1" smtClean="0"/>
              <a:t>valutare</a:t>
            </a:r>
            <a:r>
              <a:rPr lang="en-US" sz="1600" dirty="0" smtClean="0"/>
              <a:t> se e come la </a:t>
            </a:r>
            <a:r>
              <a:rPr lang="en-US" sz="1600" dirty="0" err="1" smtClean="0"/>
              <a:t>simulazione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dinamica</a:t>
            </a:r>
            <a:r>
              <a:rPr lang="en-US" sz="1600" dirty="0" smtClean="0"/>
              <a:t> </a:t>
            </a:r>
            <a:r>
              <a:rPr lang="en-US" sz="1600" dirty="0" err="1" smtClean="0"/>
              <a:t>potesse</a:t>
            </a:r>
            <a:r>
              <a:rPr lang="en-US" sz="1600" dirty="0" smtClean="0"/>
              <a:t> </a:t>
            </a:r>
            <a:r>
              <a:rPr lang="en-US" sz="1600" dirty="0" err="1" smtClean="0"/>
              <a:t>essere</a:t>
            </a:r>
            <a:r>
              <a:rPr lang="en-US" sz="1600" dirty="0" smtClean="0"/>
              <a:t> </a:t>
            </a:r>
            <a:r>
              <a:rPr lang="en-US" sz="1600" dirty="0" err="1" smtClean="0"/>
              <a:t>impiegata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processo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ottimizzazione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propri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algoritmi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calcolo</a:t>
            </a:r>
            <a:r>
              <a:rPr lang="en-US" sz="1600" b="1" dirty="0" smtClean="0"/>
              <a:t>. 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err="1" smtClean="0">
                <a:latin typeface="Calibri"/>
              </a:rPr>
              <a:t>Sviluppi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successivi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hanno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preso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considerazione</a:t>
            </a:r>
            <a:r>
              <a:rPr lang="en-US" sz="1600" dirty="0" smtClean="0">
                <a:latin typeface="Calibri"/>
              </a:rPr>
              <a:t>:</a:t>
            </a:r>
          </a:p>
          <a:p>
            <a:pPr lvl="1"/>
            <a:r>
              <a:rPr lang="en-US" sz="1600" dirty="0" err="1" smtClean="0">
                <a:latin typeface="Calibri"/>
              </a:rPr>
              <a:t>Ventilazione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>
                <a:latin typeface="Calibri"/>
              </a:rPr>
              <a:t>m</a:t>
            </a:r>
            <a:r>
              <a:rPr lang="en-US" sz="1600" dirty="0" err="1" smtClean="0">
                <a:latin typeface="Calibri"/>
              </a:rPr>
              <a:t>eccanica</a:t>
            </a:r>
            <a:r>
              <a:rPr lang="en-US" sz="1600" dirty="0" smtClean="0">
                <a:latin typeface="Calibri"/>
              </a:rPr>
              <a:t> </a:t>
            </a:r>
          </a:p>
          <a:p>
            <a:pPr lvl="1"/>
            <a:r>
              <a:rPr lang="en-US" sz="1600" dirty="0" err="1" smtClean="0">
                <a:latin typeface="Calibri"/>
              </a:rPr>
              <a:t>Altri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sistemi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Edificio</a:t>
            </a:r>
            <a:r>
              <a:rPr lang="en-US" sz="1600" dirty="0" smtClean="0">
                <a:latin typeface="Calibri"/>
              </a:rPr>
              <a:t>/</a:t>
            </a:r>
            <a:r>
              <a:rPr lang="en-US" sz="1600" dirty="0" err="1" smtClean="0">
                <a:latin typeface="Calibri"/>
              </a:rPr>
              <a:t>Impianti</a:t>
            </a:r>
            <a:endParaRPr lang="en-US" sz="1600" dirty="0" smtClean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Differenti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scenari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relativi</a:t>
            </a:r>
            <a:r>
              <a:rPr lang="en-US" sz="1600" dirty="0" smtClean="0">
                <a:latin typeface="Calibri"/>
              </a:rPr>
              <a:t> a </a:t>
            </a:r>
            <a:r>
              <a:rPr lang="en-US" sz="1600" dirty="0" err="1" smtClean="0">
                <a:latin typeface="Calibri"/>
              </a:rPr>
              <a:t>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occupazionale</a:t>
            </a:r>
            <a:r>
              <a:rPr lang="en-US" sz="1600" dirty="0" smtClean="0">
                <a:latin typeface="Calibri"/>
              </a:rPr>
              <a:t> e temperature di </a:t>
            </a:r>
            <a:r>
              <a:rPr lang="en-US" sz="1600" dirty="0" err="1" smtClean="0">
                <a:latin typeface="Calibri"/>
              </a:rPr>
              <a:t>setpoint</a:t>
            </a:r>
            <a:r>
              <a:rPr lang="en-US" sz="1600" dirty="0" smtClean="0">
                <a:latin typeface="Calibri"/>
              </a:rPr>
              <a:t> (</a:t>
            </a:r>
            <a:r>
              <a:rPr lang="en-US" sz="1600" dirty="0" err="1" smtClean="0">
                <a:latin typeface="Calibri"/>
              </a:rPr>
              <a:t>inizio</a:t>
            </a:r>
            <a:r>
              <a:rPr lang="en-US" sz="1600" dirty="0" smtClean="0">
                <a:latin typeface="Calibri"/>
              </a:rPr>
              <a:t> studio </a:t>
            </a:r>
            <a:r>
              <a:rPr lang="en-US" sz="1600" dirty="0" err="1" smtClean="0">
                <a:latin typeface="Calibri"/>
              </a:rPr>
              <a:t>stocastico</a:t>
            </a:r>
            <a:r>
              <a:rPr lang="en-US" sz="1600" dirty="0" smtClean="0">
                <a:latin typeface="Calibri"/>
              </a:rPr>
              <a:t>)</a:t>
            </a:r>
          </a:p>
          <a:p>
            <a:pPr lvl="1"/>
            <a:r>
              <a:rPr lang="en-US" sz="1600" dirty="0" err="1" smtClean="0">
                <a:latin typeface="Calibri"/>
              </a:rPr>
              <a:t>Strategie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precondizionamento</a:t>
            </a:r>
            <a:endParaRPr lang="en-US" sz="16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2000" y="2074995"/>
            <a:ext cx="8640000" cy="4624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0375" y="1783748"/>
            <a:ext cx="7138604" cy="4092575"/>
          </a:xfrm>
        </p:spPr>
        <p:txBody>
          <a:bodyPr/>
          <a:lstStyle/>
          <a:p>
            <a:r>
              <a:rPr lang="en-US" dirty="0" err="1" smtClean="0"/>
              <a:t>Sommario</a:t>
            </a:r>
            <a:endParaRPr lang="en-US" dirty="0" smtClean="0"/>
          </a:p>
          <a:p>
            <a:r>
              <a:rPr lang="en-US" dirty="0" smtClean="0"/>
              <a:t>Literature Review &amp;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endParaRPr lang="en-US" dirty="0" smtClean="0"/>
          </a:p>
          <a:p>
            <a:pPr lvl="1"/>
            <a:r>
              <a:rPr lang="en-US" sz="1400" dirty="0" err="1" smtClean="0"/>
              <a:t>Stato</a:t>
            </a:r>
            <a:r>
              <a:rPr lang="en-US" sz="1400" dirty="0" smtClean="0"/>
              <a:t> </a:t>
            </a:r>
            <a:r>
              <a:rPr lang="en-US" sz="1400" dirty="0" err="1" smtClean="0"/>
              <a:t>dell’Arte</a:t>
            </a:r>
            <a:endParaRPr lang="en-US" sz="1400" dirty="0" smtClean="0"/>
          </a:p>
          <a:p>
            <a:pPr lvl="1"/>
            <a:r>
              <a:rPr lang="en-US" sz="1400" dirty="0" err="1" smtClean="0"/>
              <a:t>Termostati</a:t>
            </a:r>
            <a:r>
              <a:rPr lang="en-US" sz="1400" dirty="0" smtClean="0"/>
              <a:t> </a:t>
            </a:r>
            <a:r>
              <a:rPr lang="en-US" sz="1400" dirty="0" err="1" smtClean="0"/>
              <a:t>Intelligenti</a:t>
            </a:r>
            <a:r>
              <a:rPr lang="en-US" sz="1400" dirty="0" smtClean="0"/>
              <a:t>: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Visione</a:t>
            </a:r>
            <a:r>
              <a:rPr lang="en-US" sz="1400" dirty="0" smtClean="0"/>
              <a:t> di </a:t>
            </a:r>
            <a:r>
              <a:rPr lang="en-US" sz="1400" dirty="0" err="1" smtClean="0"/>
              <a:t>Insieme</a:t>
            </a:r>
            <a:endParaRPr lang="en-US" sz="1400" dirty="0" smtClean="0"/>
          </a:p>
          <a:p>
            <a:pPr lvl="1"/>
            <a:r>
              <a:rPr lang="en-US" sz="1400" dirty="0" err="1" smtClean="0"/>
              <a:t>Simulazione</a:t>
            </a:r>
            <a:r>
              <a:rPr lang="en-US" sz="1400" dirty="0" smtClean="0"/>
              <a:t> </a:t>
            </a:r>
            <a:r>
              <a:rPr lang="en-US" sz="1400" dirty="0" err="1" smtClean="0"/>
              <a:t>Energetica</a:t>
            </a:r>
            <a:r>
              <a:rPr lang="en-US" sz="1400" dirty="0" smtClean="0"/>
              <a:t> </a:t>
            </a:r>
            <a:r>
              <a:rPr lang="en-US" sz="1400" dirty="0" err="1" smtClean="0"/>
              <a:t>Dinamica</a:t>
            </a:r>
            <a:r>
              <a:rPr lang="en-US" sz="1400" dirty="0" smtClean="0"/>
              <a:t> a </a:t>
            </a:r>
            <a:r>
              <a:rPr lang="en-US" sz="1400" dirty="0" err="1" smtClean="0"/>
              <a:t>Supporto</a:t>
            </a:r>
            <a:r>
              <a:rPr lang="en-US" sz="1400" dirty="0" smtClean="0"/>
              <a:t> di </a:t>
            </a:r>
            <a:r>
              <a:rPr lang="en-US" sz="1400" dirty="0" err="1" smtClean="0"/>
              <a:t>Strategie</a:t>
            </a:r>
            <a:r>
              <a:rPr lang="en-US" sz="1400" dirty="0" smtClean="0"/>
              <a:t> di </a:t>
            </a:r>
            <a:r>
              <a:rPr lang="en-US" sz="1400" dirty="0" err="1" smtClean="0"/>
              <a:t>Controllo</a:t>
            </a:r>
            <a:r>
              <a:rPr lang="en-US" sz="1400" dirty="0" smtClean="0"/>
              <a:t> </a:t>
            </a:r>
            <a:r>
              <a:rPr lang="en-US" sz="1400" dirty="0" err="1" smtClean="0"/>
              <a:t>Avanzate</a:t>
            </a:r>
            <a:endParaRPr lang="en-US" sz="1400" dirty="0" smtClean="0"/>
          </a:p>
          <a:p>
            <a:r>
              <a:rPr lang="en-US" dirty="0" err="1" smtClean="0"/>
              <a:t>Definizione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: </a:t>
            </a:r>
            <a:r>
              <a:rPr lang="en-US" dirty="0" err="1" smtClean="0"/>
              <a:t>Metodologia</a:t>
            </a:r>
            <a:endParaRPr lang="en-US" dirty="0" smtClean="0"/>
          </a:p>
          <a:p>
            <a:r>
              <a:rPr lang="en-US" dirty="0" err="1" smtClean="0"/>
              <a:t>L’Edificio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Studio</a:t>
            </a:r>
          </a:p>
          <a:p>
            <a:r>
              <a:rPr lang="en-US" dirty="0" err="1" smtClean="0"/>
              <a:t>Risultati</a:t>
            </a:r>
            <a:endParaRPr lang="en-US" dirty="0" smtClean="0"/>
          </a:p>
          <a:p>
            <a:r>
              <a:rPr lang="en-US" dirty="0" err="1" smtClean="0"/>
              <a:t>Conclusioni</a:t>
            </a:r>
            <a:r>
              <a:rPr lang="en-US" dirty="0" smtClean="0"/>
              <a:t> e </a:t>
            </a:r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Sin </a:t>
            </a:r>
            <a:r>
              <a:rPr lang="en-US" sz="1600" dirty="0" err="1" smtClean="0"/>
              <a:t>dall’introduzione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Termostati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Programmabili</a:t>
            </a:r>
            <a:r>
              <a:rPr lang="en-US" sz="1600" dirty="0" smtClean="0"/>
              <a:t> (PTs) </a:t>
            </a:r>
            <a:r>
              <a:rPr lang="en-US" sz="1600" dirty="0" err="1" smtClean="0"/>
              <a:t>nei</a:t>
            </a:r>
            <a:r>
              <a:rPr lang="en-US" sz="1600" dirty="0" smtClean="0"/>
              <a:t> </a:t>
            </a:r>
            <a:r>
              <a:rPr lang="en-US" sz="1600" dirty="0" err="1" smtClean="0"/>
              <a:t>tardi</a:t>
            </a:r>
            <a:r>
              <a:rPr lang="en-US" sz="1600" dirty="0" smtClean="0"/>
              <a:t> </a:t>
            </a:r>
            <a:r>
              <a:rPr lang="en-US" sz="1600" dirty="0" err="1" smtClean="0"/>
              <a:t>anni</a:t>
            </a:r>
            <a:r>
              <a:rPr lang="en-US" sz="1600" dirty="0" smtClean="0"/>
              <a:t> ’50, son </a:t>
            </a:r>
            <a:r>
              <a:rPr lang="en-US" sz="1600" dirty="0" err="1" smtClean="0"/>
              <a:t>stati</a:t>
            </a:r>
            <a:r>
              <a:rPr lang="en-US" sz="1600" dirty="0" smtClean="0"/>
              <a:t> </a:t>
            </a:r>
            <a:r>
              <a:rPr lang="en-US" sz="1600" dirty="0" err="1" smtClean="0"/>
              <a:t>condotti</a:t>
            </a:r>
            <a:r>
              <a:rPr lang="en-US" sz="1600" dirty="0" smtClean="0"/>
              <a:t> </a:t>
            </a:r>
            <a:r>
              <a:rPr lang="en-US" sz="1600" dirty="0" err="1" smtClean="0"/>
              <a:t>molti</a:t>
            </a:r>
            <a:r>
              <a:rPr lang="en-US" sz="1600" dirty="0" smtClean="0"/>
              <a:t> </a:t>
            </a:r>
            <a:r>
              <a:rPr lang="en-US" sz="1600" dirty="0" err="1" smtClean="0"/>
              <a:t>studi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hanno</a:t>
            </a:r>
            <a:r>
              <a:rPr lang="en-US" sz="1600" dirty="0" smtClean="0"/>
              <a:t> </a:t>
            </a:r>
            <a:r>
              <a:rPr lang="en-US" sz="1600" dirty="0" err="1" smtClean="0"/>
              <a:t>cercato</a:t>
            </a:r>
            <a:r>
              <a:rPr lang="en-US" sz="1600" dirty="0" smtClean="0"/>
              <a:t> di </a:t>
            </a:r>
            <a:r>
              <a:rPr lang="en-US" sz="1600" dirty="0" err="1" smtClean="0"/>
              <a:t>quantificare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risparmi</a:t>
            </a:r>
            <a:r>
              <a:rPr lang="en-US" sz="1600" dirty="0" smtClean="0"/>
              <a:t> </a:t>
            </a:r>
            <a:r>
              <a:rPr lang="en-US" sz="1600" dirty="0" err="1" smtClean="0"/>
              <a:t>energetici</a:t>
            </a:r>
            <a:r>
              <a:rPr lang="en-US" sz="1600" dirty="0" smtClean="0"/>
              <a:t> </a:t>
            </a:r>
            <a:r>
              <a:rPr lang="en-US" sz="1600" dirty="0" err="1" smtClean="0"/>
              <a:t>derivanti</a:t>
            </a:r>
            <a:r>
              <a:rPr lang="en-US" sz="1600" dirty="0" smtClean="0"/>
              <a:t> </a:t>
            </a:r>
            <a:r>
              <a:rPr lang="en-US" sz="1600" dirty="0" err="1" smtClean="0"/>
              <a:t>dall’adozione</a:t>
            </a:r>
            <a:r>
              <a:rPr lang="en-US" sz="1600" dirty="0" smtClean="0"/>
              <a:t> di </a:t>
            </a:r>
            <a:r>
              <a:rPr lang="en-US" sz="1600" dirty="0" err="1" smtClean="0"/>
              <a:t>questi</a:t>
            </a:r>
            <a:r>
              <a:rPr lang="en-US" sz="1600" dirty="0" smtClean="0"/>
              <a:t> </a:t>
            </a:r>
            <a:r>
              <a:rPr lang="en-US" sz="1600" dirty="0" err="1" smtClean="0"/>
              <a:t>strumenti</a:t>
            </a:r>
            <a:r>
              <a:rPr lang="en-US" sz="1600" dirty="0" smtClean="0"/>
              <a:t>.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La </a:t>
            </a:r>
            <a:r>
              <a:rPr lang="en-US" sz="1600" b="1" dirty="0" err="1" smtClean="0"/>
              <a:t>possibilità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programmare</a:t>
            </a:r>
            <a:r>
              <a:rPr lang="en-US" sz="1600" dirty="0" smtClean="0"/>
              <a:t> la </a:t>
            </a:r>
            <a:r>
              <a:rPr lang="en-US" sz="1600" dirty="0" err="1" smtClean="0"/>
              <a:t>temperatura</a:t>
            </a:r>
            <a:r>
              <a:rPr lang="en-US" sz="1600" dirty="0" smtClean="0"/>
              <a:t> di </a:t>
            </a:r>
            <a:r>
              <a:rPr lang="en-US" sz="1600" dirty="0" err="1" smtClean="0"/>
              <a:t>setpoint</a:t>
            </a:r>
            <a:r>
              <a:rPr lang="en-US" sz="1600" dirty="0" smtClean="0"/>
              <a:t> </a:t>
            </a:r>
            <a:r>
              <a:rPr lang="en-US" sz="1600" dirty="0" err="1" smtClean="0"/>
              <a:t>ora</a:t>
            </a:r>
            <a:r>
              <a:rPr lang="en-US" sz="1600" dirty="0" smtClean="0"/>
              <a:t> per </a:t>
            </a:r>
            <a:r>
              <a:rPr lang="en-US" sz="1600" dirty="0" err="1" smtClean="0"/>
              <a:t>ora</a:t>
            </a:r>
            <a:r>
              <a:rPr lang="en-US" sz="1600" dirty="0" smtClean="0"/>
              <a:t>, 7 </a:t>
            </a:r>
            <a:r>
              <a:rPr lang="en-US" sz="1600" dirty="0" err="1" smtClean="0"/>
              <a:t>giorni</a:t>
            </a:r>
            <a:r>
              <a:rPr lang="en-US" sz="1600" dirty="0" smtClean="0"/>
              <a:t> a </a:t>
            </a:r>
            <a:r>
              <a:rPr lang="en-US" sz="1600" dirty="0" err="1" smtClean="0"/>
              <a:t>settimana</a:t>
            </a:r>
            <a:r>
              <a:rPr lang="en-US" sz="1600" dirty="0" smtClean="0"/>
              <a:t>, ha </a:t>
            </a:r>
            <a:r>
              <a:rPr lang="en-US" sz="1600" dirty="0" err="1" smtClean="0"/>
              <a:t>liberato</a:t>
            </a:r>
            <a:r>
              <a:rPr lang="en-US" sz="1600" dirty="0" smtClean="0"/>
              <a:t> </a:t>
            </a:r>
            <a:r>
              <a:rPr lang="en-US" sz="1600" dirty="0" err="1" smtClean="0"/>
              <a:t>l’utenza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gestione</a:t>
            </a:r>
            <a:r>
              <a:rPr lang="en-US" sz="1600" dirty="0" smtClean="0"/>
              <a:t> </a:t>
            </a:r>
            <a:r>
              <a:rPr lang="en-US" sz="1600" dirty="0" err="1" smtClean="0"/>
              <a:t>coatta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HVAC.</a:t>
            </a:r>
          </a:p>
          <a:p>
            <a:r>
              <a:rPr lang="en-US" sz="1600" dirty="0" smtClean="0"/>
              <a:t>I PTs </a:t>
            </a:r>
            <a:r>
              <a:rPr lang="en-US" sz="1600" dirty="0" err="1" smtClean="0"/>
              <a:t>hanno</a:t>
            </a:r>
            <a:r>
              <a:rPr lang="en-US" sz="1600" dirty="0" smtClean="0"/>
              <a:t> </a:t>
            </a:r>
            <a:r>
              <a:rPr lang="en-US" sz="1600" dirty="0" err="1" smtClean="0"/>
              <a:t>dato</a:t>
            </a:r>
            <a:r>
              <a:rPr lang="en-US" sz="1600" dirty="0" smtClean="0"/>
              <a:t> </a:t>
            </a:r>
            <a:r>
              <a:rPr lang="en-US" sz="1600" dirty="0" err="1" smtClean="0"/>
              <a:t>all’utenza</a:t>
            </a:r>
            <a:r>
              <a:rPr lang="en-US" sz="1600" dirty="0" smtClean="0"/>
              <a:t> </a:t>
            </a:r>
            <a:r>
              <a:rPr lang="en-US" sz="1600" dirty="0" err="1" smtClean="0"/>
              <a:t>l’</a:t>
            </a:r>
            <a:r>
              <a:rPr lang="en-US" sz="1600" b="1" dirty="0" err="1" smtClean="0"/>
              <a:t>opportunità</a:t>
            </a:r>
            <a:r>
              <a:rPr lang="en-US" sz="1600" dirty="0" smtClean="0"/>
              <a:t> di </a:t>
            </a:r>
            <a:r>
              <a:rPr lang="en-US" sz="1600" dirty="0" err="1" smtClean="0"/>
              <a:t>minimizzare</a:t>
            </a:r>
            <a:r>
              <a:rPr lang="en-US" sz="1600" dirty="0" smtClean="0"/>
              <a:t> lo </a:t>
            </a:r>
            <a:r>
              <a:rPr lang="en-US" sz="1600" dirty="0" err="1" smtClean="0"/>
              <a:t>spreco</a:t>
            </a:r>
            <a:r>
              <a:rPr lang="en-US" sz="1600" dirty="0" smtClean="0"/>
              <a:t> di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dipende</a:t>
            </a:r>
            <a:r>
              <a:rPr lang="en-US" sz="1600" dirty="0" smtClean="0"/>
              <a:t> dal </a:t>
            </a:r>
            <a:r>
              <a:rPr lang="en-US" sz="1600" dirty="0" err="1" smtClean="0"/>
              <a:t>mancato</a:t>
            </a:r>
            <a:r>
              <a:rPr lang="en-US" sz="1600" dirty="0" smtClean="0"/>
              <a:t> </a:t>
            </a:r>
            <a:r>
              <a:rPr lang="en-US" sz="1600" dirty="0" err="1" smtClean="0"/>
              <a:t>spegnimento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HVAC, </a:t>
            </a:r>
            <a:r>
              <a:rPr lang="en-US" sz="1600" dirty="0" err="1" smtClean="0"/>
              <a:t>quando</a:t>
            </a:r>
            <a:r>
              <a:rPr lang="en-US" sz="1600" dirty="0" smtClean="0"/>
              <a:t> non </a:t>
            </a:r>
            <a:r>
              <a:rPr lang="en-US" sz="1600" dirty="0" err="1" smtClean="0"/>
              <a:t>necessari</a:t>
            </a:r>
            <a:r>
              <a:rPr lang="en-US" sz="1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dell’Arte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88000" y="1728000"/>
            <a:ext cx="4035425" cy="4281765"/>
          </a:xfrm>
        </p:spPr>
        <p:txBody>
          <a:bodyPr/>
          <a:lstStyle/>
          <a:p>
            <a:r>
              <a:rPr lang="en-US" sz="1600" dirty="0" err="1" smtClean="0">
                <a:latin typeface="Calibri"/>
              </a:rPr>
              <a:t>Questi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studi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hanno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generato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estremamente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vari</a:t>
            </a:r>
            <a:r>
              <a:rPr lang="en-US" sz="1600" dirty="0" smtClean="0">
                <a:latin typeface="Calibri"/>
              </a:rPr>
              <a:t>. Le </a:t>
            </a:r>
            <a:r>
              <a:rPr lang="en-US" sz="1600" dirty="0" err="1" smtClean="0">
                <a:latin typeface="Calibri"/>
              </a:rPr>
              <a:t>motivazioni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da </a:t>
            </a:r>
            <a:r>
              <a:rPr lang="en-US" sz="1600" dirty="0" err="1" smtClean="0">
                <a:latin typeface="Calibri"/>
              </a:rPr>
              <a:t>ricercarsi</a:t>
            </a:r>
            <a:r>
              <a:rPr lang="en-US" sz="1600" dirty="0" smtClean="0">
                <a:latin typeface="Calibri"/>
              </a:rPr>
              <a:t> in:</a:t>
            </a:r>
          </a:p>
          <a:p>
            <a:pPr lvl="1"/>
            <a:r>
              <a:rPr lang="en-US" sz="1600" dirty="0" err="1" smtClean="0">
                <a:latin typeface="Calibri"/>
              </a:rPr>
              <a:t>Caratteristiche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abitudini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dell’utenza</a:t>
            </a:r>
            <a:endParaRPr lang="en-US" sz="1600" dirty="0" smtClean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Caratteristiche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costruttive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impiantistiche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degli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edifici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Zona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Climatica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Dimensioni</a:t>
            </a:r>
            <a:r>
              <a:rPr lang="en-US" sz="1600" dirty="0" smtClean="0">
                <a:latin typeface="Calibri"/>
              </a:rPr>
              <a:t> del </a:t>
            </a:r>
            <a:r>
              <a:rPr lang="en-US" sz="1600" dirty="0" err="1" smtClean="0">
                <a:latin typeface="Calibri"/>
              </a:rPr>
              <a:t>campione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analisi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dirty="0" err="1" smtClean="0">
                <a:latin typeface="Calibri"/>
              </a:rPr>
              <a:t>Criteri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analisi</a:t>
            </a:r>
            <a:endParaRPr lang="en-US" sz="1600" dirty="0" smtClean="0">
              <a:latin typeface="Calibri"/>
            </a:endParaRPr>
          </a:p>
          <a:p>
            <a:r>
              <a:rPr lang="en-US" sz="1600" dirty="0" smtClean="0">
                <a:latin typeface="Calibri"/>
              </a:rPr>
              <a:t>Le </a:t>
            </a:r>
            <a:r>
              <a:rPr lang="en-US" sz="1600" b="1" dirty="0" err="1" smtClean="0">
                <a:latin typeface="Calibri"/>
              </a:rPr>
              <a:t>modalità</a:t>
            </a:r>
            <a:r>
              <a:rPr lang="en-US" sz="1600" b="1" dirty="0" smtClean="0">
                <a:latin typeface="Calibri"/>
              </a:rPr>
              <a:t> di </a:t>
            </a:r>
            <a:r>
              <a:rPr lang="en-US" sz="1600" b="1" dirty="0" err="1" smtClean="0">
                <a:latin typeface="Calibri"/>
              </a:rPr>
              <a:t>gestione</a:t>
            </a:r>
            <a:r>
              <a:rPr lang="en-US" sz="1600" b="1" dirty="0" smtClean="0">
                <a:latin typeface="Calibri"/>
              </a:rPr>
              <a:t> del </a:t>
            </a:r>
            <a:r>
              <a:rPr lang="en-US" sz="1600" b="1" dirty="0" err="1" smtClean="0">
                <a:latin typeface="Calibri"/>
              </a:rPr>
              <a:t>termostato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considerate come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vero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fattore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determinante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conseguimento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.</a:t>
            </a:r>
            <a:endParaRPr lang="en-US" sz="1600" dirty="0" smtClean="0">
              <a:latin typeface="Calibri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396370" y="3043937"/>
            <a:ext cx="325821" cy="603144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Termostati Intelligenti: una Visione di Insieme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53" y="728815"/>
            <a:ext cx="4094372" cy="4824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1859" y="5577201"/>
            <a:ext cx="3206308" cy="23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i="1" dirty="0" smtClean="0"/>
              <a:t>Tabella 01: Smart </a:t>
            </a:r>
            <a:r>
              <a:rPr lang="it-IT" sz="900" i="1" dirty="0" err="1" smtClean="0"/>
              <a:t>Thermostat</a:t>
            </a:r>
            <a:r>
              <a:rPr lang="it-IT" sz="900" i="1" dirty="0" smtClean="0"/>
              <a:t>: Funzionalità Principali</a:t>
            </a:r>
            <a:endParaRPr lang="it-IT" sz="900" i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dirty="0" smtClean="0"/>
              <a:t>Grazie </a:t>
            </a:r>
            <a:r>
              <a:rPr lang="en-US" sz="1600" dirty="0" err="1" smtClean="0"/>
              <a:t>all’incredibile</a:t>
            </a:r>
            <a:r>
              <a:rPr lang="en-US" sz="1600" dirty="0" smtClean="0"/>
              <a:t> </a:t>
            </a:r>
            <a:r>
              <a:rPr lang="en-US" sz="1600" dirty="0" err="1" smtClean="0"/>
              <a:t>sviluppo</a:t>
            </a:r>
            <a:r>
              <a:rPr lang="en-US" sz="1600" dirty="0" smtClean="0"/>
              <a:t> </a:t>
            </a:r>
            <a:r>
              <a:rPr lang="en-US" sz="1600" dirty="0" err="1" smtClean="0"/>
              <a:t>tecnologico</a:t>
            </a:r>
            <a:r>
              <a:rPr lang="en-US" sz="1600" dirty="0" smtClean="0"/>
              <a:t> </a:t>
            </a:r>
            <a:r>
              <a:rPr lang="en-US" sz="1600" dirty="0" err="1" smtClean="0"/>
              <a:t>degli</a:t>
            </a:r>
            <a:r>
              <a:rPr lang="en-US" sz="1600" dirty="0" smtClean="0"/>
              <a:t> </a:t>
            </a:r>
            <a:r>
              <a:rPr lang="en-US" sz="1600" dirty="0" err="1" smtClean="0"/>
              <a:t>ultimi</a:t>
            </a:r>
            <a:r>
              <a:rPr lang="en-US" sz="1600" dirty="0" smtClean="0"/>
              <a:t> </a:t>
            </a:r>
            <a:r>
              <a:rPr lang="en-US" sz="1600" dirty="0" err="1" smtClean="0"/>
              <a:t>anni</a:t>
            </a:r>
            <a:r>
              <a:rPr lang="en-US" sz="1600" dirty="0" smtClean="0"/>
              <a:t>, </a:t>
            </a:r>
            <a:r>
              <a:rPr lang="en-US" sz="1600" dirty="0" err="1" smtClean="0"/>
              <a:t>nuovi</a:t>
            </a:r>
            <a:r>
              <a:rPr lang="en-US" sz="1600" dirty="0" smtClean="0"/>
              <a:t> e </a:t>
            </a:r>
            <a:r>
              <a:rPr lang="en-US" sz="1600" dirty="0" err="1" smtClean="0"/>
              <a:t>sempre</a:t>
            </a:r>
            <a:r>
              <a:rPr lang="en-US" sz="1600" dirty="0" smtClean="0"/>
              <a:t> 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r>
              <a:rPr lang="en-US" sz="1600" dirty="0" err="1" smtClean="0"/>
              <a:t>avanzati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</a:t>
            </a:r>
            <a:r>
              <a:rPr lang="en-US" sz="1600" dirty="0" smtClean="0"/>
              <a:t> di </a:t>
            </a:r>
            <a:r>
              <a:rPr lang="en-US" sz="1600" dirty="0" err="1" smtClean="0"/>
              <a:t>controllo</a:t>
            </a:r>
            <a:r>
              <a:rPr lang="en-US" sz="1600" dirty="0" smtClean="0"/>
              <a:t> </a:t>
            </a:r>
            <a:r>
              <a:rPr lang="en-US" sz="1600" dirty="0" err="1" smtClean="0"/>
              <a:t>vengono</a:t>
            </a:r>
            <a:r>
              <a:rPr lang="en-US" sz="1600" dirty="0" smtClean="0"/>
              <a:t> </a:t>
            </a:r>
            <a:r>
              <a:rPr lang="en-US" sz="1600" dirty="0" err="1" smtClean="0"/>
              <a:t>immessi</a:t>
            </a:r>
            <a:r>
              <a:rPr lang="en-US" sz="1600" dirty="0" smtClean="0"/>
              <a:t> </a:t>
            </a:r>
            <a:r>
              <a:rPr lang="en-US" sz="1600" dirty="0" err="1" smtClean="0"/>
              <a:t>sul</a:t>
            </a:r>
            <a:r>
              <a:rPr lang="en-US" sz="1600" dirty="0" smtClean="0"/>
              <a:t> </a:t>
            </a:r>
            <a:r>
              <a:rPr lang="en-US" sz="1600" dirty="0" err="1" smtClean="0"/>
              <a:t>mercato</a:t>
            </a:r>
            <a:r>
              <a:rPr lang="en-US" sz="1600" dirty="0" smtClean="0"/>
              <a:t>. </a:t>
            </a:r>
            <a:r>
              <a:rPr lang="en-US" sz="1600" dirty="0" err="1" smtClean="0"/>
              <a:t>Tra</a:t>
            </a:r>
            <a:r>
              <a:rPr lang="en-US" sz="1600" dirty="0" smtClean="0"/>
              <a:t> le </a:t>
            </a:r>
            <a:r>
              <a:rPr lang="en-US" sz="1600" dirty="0" err="1" smtClean="0"/>
              <a:t>loro</a:t>
            </a:r>
            <a:r>
              <a:rPr lang="en-US" sz="1600" dirty="0" smtClean="0"/>
              <a:t> </a:t>
            </a:r>
            <a:r>
              <a:rPr lang="en-US" sz="1600" dirty="0" err="1" smtClean="0"/>
              <a:t>funzioni</a:t>
            </a:r>
            <a:r>
              <a:rPr lang="en-US" sz="1600" dirty="0" smtClean="0"/>
              <a:t>:</a:t>
            </a:r>
            <a:endParaRPr lang="en-US" sz="1600" dirty="0"/>
          </a:p>
          <a:p>
            <a:pPr lvl="1"/>
            <a:r>
              <a:rPr lang="en-US" sz="1600" dirty="0" err="1" smtClean="0"/>
              <a:t>Controllo</a:t>
            </a:r>
            <a:r>
              <a:rPr lang="en-US" sz="1600" dirty="0" smtClean="0"/>
              <a:t> </a:t>
            </a:r>
            <a:r>
              <a:rPr lang="en-US" sz="1600" dirty="0" err="1" smtClean="0"/>
              <a:t>remoto</a:t>
            </a:r>
            <a:endParaRPr lang="en-US" sz="1600" dirty="0"/>
          </a:p>
          <a:p>
            <a:pPr lvl="1"/>
            <a:r>
              <a:rPr lang="en-US" sz="1600" dirty="0"/>
              <a:t>Geo-fencing</a:t>
            </a:r>
          </a:p>
          <a:p>
            <a:pPr lvl="1"/>
            <a:r>
              <a:rPr lang="en-US" sz="1600" dirty="0" err="1" smtClean="0"/>
              <a:t>Monitoraggio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dell’uso</a:t>
            </a:r>
            <a:r>
              <a:rPr lang="en-US" sz="1600" dirty="0" smtClean="0"/>
              <a:t> di </a:t>
            </a:r>
            <a:r>
              <a:rPr lang="en-US" sz="1600" dirty="0" err="1" smtClean="0"/>
              <a:t>Energia</a:t>
            </a:r>
            <a:endParaRPr lang="en-US" sz="1600" dirty="0"/>
          </a:p>
          <a:p>
            <a:pPr lvl="1"/>
            <a:r>
              <a:rPr lang="en-US" sz="1600" dirty="0"/>
              <a:t>Auto-Scheduling</a:t>
            </a:r>
          </a:p>
          <a:p>
            <a:pPr lvl="1"/>
            <a:r>
              <a:rPr lang="en-US" sz="1600" dirty="0" err="1" smtClean="0"/>
              <a:t>Controllo</a:t>
            </a:r>
            <a:r>
              <a:rPr lang="en-US" sz="1600" dirty="0" smtClean="0"/>
              <a:t> del </a:t>
            </a:r>
            <a:r>
              <a:rPr lang="en-US" sz="1600" dirty="0" err="1" smtClean="0"/>
              <a:t>prezzo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dell’energia</a:t>
            </a:r>
            <a:endParaRPr lang="en-US" sz="1600" dirty="0" smtClean="0"/>
          </a:p>
          <a:p>
            <a:pPr lvl="1"/>
            <a:r>
              <a:rPr lang="en-US" sz="1600" dirty="0" smtClean="0"/>
              <a:t>…</a:t>
            </a:r>
            <a:endParaRPr lang="en-US" sz="1600" dirty="0"/>
          </a:p>
          <a:p>
            <a:r>
              <a:rPr lang="en-US" sz="1600" dirty="0" smtClean="0">
                <a:latin typeface="Calibri"/>
              </a:rPr>
              <a:t>Non vi </a:t>
            </a:r>
            <a:r>
              <a:rPr lang="en-US" sz="1600" dirty="0" err="1" smtClean="0">
                <a:latin typeface="Calibri"/>
              </a:rPr>
              <a:t>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ancora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informazioni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sufficienti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riguardo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l’efficacia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queste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funzioni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nel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perseguire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.</a:t>
            </a: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8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294 L -0.23437 -0.018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50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2000" y="12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Possiamo Dire del Rilevamento di Presenza?</a:t>
            </a:r>
            <a:endParaRPr lang="it-IT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Solo un </a:t>
            </a:r>
            <a:r>
              <a:rPr lang="en-US" sz="1600" dirty="0" err="1" smtClean="0">
                <a:latin typeface="Calibri"/>
              </a:rPr>
              <a:t>prodotto</a:t>
            </a:r>
            <a:r>
              <a:rPr lang="en-US" sz="1600" dirty="0" smtClean="0">
                <a:latin typeface="Calibri"/>
              </a:rPr>
              <a:t> (Nest) ha un </a:t>
            </a:r>
            <a:r>
              <a:rPr lang="en-US" sz="1600" dirty="0" err="1" smtClean="0">
                <a:latin typeface="Calibri"/>
              </a:rPr>
              <a:t>algoritmo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calcolo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integrato</a:t>
            </a:r>
            <a:r>
              <a:rPr lang="en-US" sz="1600" dirty="0">
                <a:latin typeface="Calibri"/>
              </a:rPr>
              <a:t> </a:t>
            </a:r>
            <a:r>
              <a:rPr lang="en-US" sz="1600" dirty="0" smtClean="0">
                <a:latin typeface="Calibri"/>
              </a:rPr>
              <a:t>per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rilevamento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automatico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occupazionale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err="1" smtClean="0">
                <a:latin typeface="Calibri"/>
              </a:rPr>
              <a:t>Altri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termostati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intelligenti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possono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essere</a:t>
            </a:r>
            <a:r>
              <a:rPr lang="en-US" sz="1600" dirty="0" smtClean="0">
                <a:latin typeface="Calibri"/>
              </a:rPr>
              <a:t> “occupancy driven” se </a:t>
            </a:r>
            <a:r>
              <a:rPr lang="en-US" sz="1600" dirty="0" err="1" smtClean="0">
                <a:latin typeface="Calibri"/>
              </a:rPr>
              <a:t>integrati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rete di </a:t>
            </a:r>
            <a:r>
              <a:rPr lang="en-US" sz="1600" dirty="0" err="1" smtClean="0">
                <a:latin typeface="Calibri"/>
              </a:rPr>
              <a:t>sensori</a:t>
            </a:r>
            <a:r>
              <a:rPr lang="en-US" sz="1600" dirty="0" smtClean="0">
                <a:latin typeface="Calibri"/>
              </a:rPr>
              <a:t>.</a:t>
            </a:r>
          </a:p>
          <a:p>
            <a:r>
              <a:rPr lang="en-US" sz="1600" dirty="0" err="1" smtClean="0">
                <a:latin typeface="Calibri"/>
              </a:rPr>
              <a:t>Diversi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studi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dichiarano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risparmi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potenziali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tra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25,2 e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47,8% grazie </a:t>
            </a:r>
            <a:r>
              <a:rPr lang="en-US" sz="1600" dirty="0" err="1" smtClean="0">
                <a:latin typeface="Calibri"/>
              </a:rPr>
              <a:t>all’abbinamento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tra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sensori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presenza</a:t>
            </a:r>
            <a:r>
              <a:rPr lang="en-US" sz="1600" dirty="0" smtClean="0">
                <a:latin typeface="Calibri"/>
              </a:rPr>
              <a:t> e </a:t>
            </a:r>
            <a:r>
              <a:rPr lang="en-US" sz="1600" dirty="0" err="1" smtClean="0">
                <a:latin typeface="Calibri"/>
              </a:rPr>
              <a:t>strategie</a:t>
            </a:r>
            <a:r>
              <a:rPr lang="en-US" sz="1600" dirty="0" smtClean="0">
                <a:latin typeface="Calibri"/>
              </a:rPr>
              <a:t> di setback aggressive.</a:t>
            </a:r>
            <a:endParaRPr lang="en-US" sz="1600" dirty="0">
              <a:latin typeface="Calibri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8000"/>
            <a:ext cx="4035425" cy="4211564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Due </a:t>
            </a:r>
            <a:r>
              <a:rPr lang="en-US" sz="1600" dirty="0" err="1" smtClean="0">
                <a:latin typeface="Calibri"/>
              </a:rPr>
              <a:t>strategie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possibili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desumere</a:t>
            </a:r>
            <a:r>
              <a:rPr lang="en-US" sz="1600" dirty="0" smtClean="0">
                <a:latin typeface="Calibri"/>
              </a:rPr>
              <a:t> lo </a:t>
            </a:r>
            <a:r>
              <a:rPr lang="en-US" sz="1600" dirty="0" err="1" smtClean="0">
                <a:latin typeface="Calibri"/>
              </a:rPr>
              <a:t>stato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occupazionale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un’unità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residenziale</a:t>
            </a:r>
            <a:r>
              <a:rPr lang="en-US" sz="1600" dirty="0" smtClean="0">
                <a:latin typeface="Calibri"/>
              </a:rPr>
              <a:t>:</a:t>
            </a:r>
          </a:p>
          <a:p>
            <a:pPr lvl="1"/>
            <a:r>
              <a:rPr lang="en-US" sz="1600" b="1" dirty="0" smtClean="0">
                <a:latin typeface="Calibri"/>
              </a:rPr>
              <a:t>In-home sensing:</a:t>
            </a:r>
          </a:p>
          <a:p>
            <a:pPr lvl="2"/>
            <a:r>
              <a:rPr lang="en-US" sz="1600" dirty="0" err="1" smtClean="0">
                <a:latin typeface="Calibri"/>
              </a:rPr>
              <a:t>Sensori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movimento</a:t>
            </a:r>
            <a:r>
              <a:rPr lang="en-US" sz="1600" dirty="0" smtClean="0">
                <a:latin typeface="Calibri"/>
              </a:rPr>
              <a:t> IR</a:t>
            </a:r>
          </a:p>
          <a:p>
            <a:pPr lvl="2"/>
            <a:r>
              <a:rPr lang="en-US" sz="1600" dirty="0" err="1" smtClean="0">
                <a:latin typeface="Calibri"/>
              </a:rPr>
              <a:t>Sensori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ultrasuoni</a:t>
            </a:r>
            <a:endParaRPr lang="en-US" sz="1600" dirty="0" smtClean="0">
              <a:latin typeface="Calibri"/>
            </a:endParaRPr>
          </a:p>
          <a:p>
            <a:pPr lvl="2"/>
            <a:r>
              <a:rPr lang="en-US" sz="1600" dirty="0" err="1" smtClean="0">
                <a:latin typeface="Calibri"/>
              </a:rPr>
              <a:t>Sensori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apertura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serramenti</a:t>
            </a:r>
            <a:endParaRPr lang="en-US" sz="1600" dirty="0" smtClean="0">
              <a:latin typeface="Calibri"/>
            </a:endParaRPr>
          </a:p>
          <a:p>
            <a:pPr lvl="2"/>
            <a:r>
              <a:rPr lang="en-US" sz="1600" dirty="0" smtClean="0">
                <a:latin typeface="Calibri"/>
              </a:rPr>
              <a:t>…</a:t>
            </a:r>
            <a:endParaRPr lang="en-US" sz="1600" dirty="0">
              <a:latin typeface="Calibri"/>
            </a:endParaRPr>
          </a:p>
          <a:p>
            <a:pPr lvl="1"/>
            <a:r>
              <a:rPr lang="en-US" sz="1600" b="1" dirty="0" smtClean="0">
                <a:latin typeface="Calibri"/>
              </a:rPr>
              <a:t>Mobile sensing:</a:t>
            </a:r>
          </a:p>
          <a:p>
            <a:pPr lvl="2"/>
            <a:r>
              <a:rPr lang="en-US" sz="1600" dirty="0" smtClean="0">
                <a:latin typeface="Calibri"/>
              </a:rPr>
              <a:t>Geo-fencing (</a:t>
            </a:r>
            <a:r>
              <a:rPr lang="en-US" sz="1600" dirty="0" err="1" smtClean="0">
                <a:latin typeface="Calibri"/>
              </a:rPr>
              <a:t>logica</a:t>
            </a:r>
            <a:r>
              <a:rPr lang="en-US" sz="1600" dirty="0" smtClean="0">
                <a:latin typeface="Calibri"/>
              </a:rPr>
              <a:t> di confine)</a:t>
            </a:r>
          </a:p>
          <a:p>
            <a:pPr lvl="2"/>
            <a:r>
              <a:rPr lang="en-US" sz="1600" dirty="0" err="1" smtClean="0">
                <a:latin typeface="Calibri"/>
              </a:rPr>
              <a:t>Predizione</a:t>
            </a:r>
            <a:r>
              <a:rPr lang="en-US" sz="1600" dirty="0" smtClean="0">
                <a:latin typeface="Calibri"/>
              </a:rPr>
              <a:t> del </a:t>
            </a:r>
            <a:r>
              <a:rPr lang="en-US" sz="1600" dirty="0" err="1" smtClean="0">
                <a:latin typeface="Calibri"/>
              </a:rPr>
              <a:t>possibile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itinerario</a:t>
            </a:r>
            <a:endParaRPr lang="en-US" sz="1600" dirty="0" smtClean="0">
              <a:latin typeface="Calibri"/>
            </a:endParaRPr>
          </a:p>
          <a:p>
            <a:pPr marL="342900" lvl="1" indent="0">
              <a:buNone/>
            </a:pP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9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216"/>
            <a:ext cx="4035425" cy="4092575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È </a:t>
            </a:r>
            <a:r>
              <a:rPr lang="en-US" sz="1600" dirty="0" err="1" smtClean="0"/>
              <a:t>stata</a:t>
            </a:r>
            <a:r>
              <a:rPr lang="en-US" sz="1600" dirty="0" smtClean="0"/>
              <a:t> </a:t>
            </a:r>
            <a:r>
              <a:rPr lang="en-US" sz="1600" dirty="0" err="1" smtClean="0"/>
              <a:t>condotta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breve</a:t>
            </a:r>
            <a:r>
              <a:rPr lang="en-US" sz="1600" dirty="0" smtClean="0"/>
              <a:t> </a:t>
            </a:r>
            <a:r>
              <a:rPr lang="en-US" sz="1600" dirty="0" err="1" smtClean="0"/>
              <a:t>ricerca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</a:t>
            </a:r>
            <a:r>
              <a:rPr lang="en-US" sz="1600" dirty="0" smtClean="0"/>
              <a:t> per </a:t>
            </a:r>
            <a:r>
              <a:rPr lang="en-US" sz="1600" dirty="0" err="1" smtClean="0"/>
              <a:t>valutare</a:t>
            </a:r>
            <a:r>
              <a:rPr lang="en-US" sz="1600" dirty="0" smtClean="0"/>
              <a:t> </a:t>
            </a:r>
            <a:r>
              <a:rPr lang="en-US" sz="1600" dirty="0" err="1" smtClean="0"/>
              <a:t>l’adottabilità</a:t>
            </a:r>
            <a:r>
              <a:rPr lang="en-US" sz="1600" dirty="0" smtClean="0"/>
              <a:t> di </a:t>
            </a:r>
            <a:r>
              <a:rPr lang="en-US" sz="1600" dirty="0" err="1" smtClean="0"/>
              <a:t>motori</a:t>
            </a:r>
            <a:r>
              <a:rPr lang="en-US" sz="1600" dirty="0" smtClean="0"/>
              <a:t> di </a:t>
            </a:r>
            <a:r>
              <a:rPr lang="en-US" sz="1600" dirty="0" err="1" smtClean="0"/>
              <a:t>calcolo</a:t>
            </a:r>
            <a:r>
              <a:rPr lang="en-US" sz="1600" dirty="0" smtClean="0"/>
              <a:t> </a:t>
            </a:r>
            <a:r>
              <a:rPr lang="en-US" sz="1600" dirty="0" err="1" smtClean="0"/>
              <a:t>operanti</a:t>
            </a:r>
            <a:r>
              <a:rPr lang="en-US" sz="1600" dirty="0" smtClean="0"/>
              <a:t> in regime </a:t>
            </a:r>
            <a:r>
              <a:rPr lang="en-US" sz="1600" dirty="0" err="1" smtClean="0"/>
              <a:t>dinamico</a:t>
            </a:r>
            <a:r>
              <a:rPr lang="en-US" sz="1600" dirty="0" smtClean="0"/>
              <a:t> a </a:t>
            </a:r>
            <a:r>
              <a:rPr lang="en-US" sz="1600" dirty="0" err="1" smtClean="0"/>
              <a:t>supporto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definizione</a:t>
            </a:r>
            <a:r>
              <a:rPr lang="en-US" sz="1600" dirty="0" smtClean="0"/>
              <a:t> 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strategie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controllo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avanzate</a:t>
            </a:r>
            <a:r>
              <a:rPr lang="en-US" sz="1600" b="1" dirty="0" smtClean="0"/>
              <a:t>:</a:t>
            </a:r>
          </a:p>
          <a:p>
            <a:pPr lvl="1"/>
            <a:r>
              <a:rPr lang="en-US" sz="1600" dirty="0" err="1" smtClean="0"/>
              <a:t>Predizione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temperatura</a:t>
            </a:r>
            <a:endParaRPr lang="en-US" sz="1600" dirty="0" smtClean="0"/>
          </a:p>
          <a:p>
            <a:pPr lvl="1"/>
            <a:r>
              <a:rPr lang="en-US" sz="1600" dirty="0" err="1" smtClean="0"/>
              <a:t>Strategie</a:t>
            </a:r>
            <a:r>
              <a:rPr lang="en-US" sz="1600" dirty="0" smtClean="0"/>
              <a:t> di </a:t>
            </a:r>
            <a:r>
              <a:rPr lang="en-US" sz="1600" dirty="0" err="1" smtClean="0"/>
              <a:t>controllo</a:t>
            </a:r>
            <a:endParaRPr lang="en-US" sz="1600" dirty="0" smtClean="0"/>
          </a:p>
          <a:p>
            <a:pPr lvl="1"/>
            <a:r>
              <a:rPr lang="en-US" sz="1600" dirty="0" err="1" smtClean="0"/>
              <a:t>Carichi</a:t>
            </a:r>
            <a:r>
              <a:rPr lang="en-US" sz="1600" dirty="0" smtClean="0"/>
              <a:t> </a:t>
            </a:r>
            <a:r>
              <a:rPr lang="en-US" sz="1600" dirty="0" err="1" smtClean="0"/>
              <a:t>termici</a:t>
            </a:r>
            <a:endParaRPr lang="en-US" sz="1600" dirty="0" smtClean="0"/>
          </a:p>
          <a:p>
            <a:pPr lvl="1"/>
            <a:r>
              <a:rPr lang="en-US" sz="1600" dirty="0" err="1" smtClean="0"/>
              <a:t>Profili</a:t>
            </a:r>
            <a:r>
              <a:rPr lang="en-US" sz="1600" dirty="0" smtClean="0"/>
              <a:t> </a:t>
            </a:r>
            <a:r>
              <a:rPr lang="en-US" sz="1600" dirty="0" err="1" smtClean="0"/>
              <a:t>d’utenza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Simulazione</a:t>
            </a:r>
            <a:r>
              <a:rPr lang="en-US" dirty="0" smtClean="0"/>
              <a:t> </a:t>
            </a:r>
            <a:r>
              <a:rPr lang="en-US" dirty="0" err="1" smtClean="0"/>
              <a:t>Energetica</a:t>
            </a:r>
            <a:r>
              <a:rPr lang="en-US" dirty="0" smtClean="0"/>
              <a:t> </a:t>
            </a:r>
            <a:r>
              <a:rPr lang="en-US" dirty="0" err="1" smtClean="0"/>
              <a:t>Dinamica</a:t>
            </a:r>
            <a:r>
              <a:rPr lang="en-US" dirty="0" smtClean="0"/>
              <a:t> a </a:t>
            </a:r>
            <a:r>
              <a:rPr lang="en-US" dirty="0" err="1" smtClean="0"/>
              <a:t>Supporto</a:t>
            </a:r>
            <a:r>
              <a:rPr lang="en-US" dirty="0" smtClean="0"/>
              <a:t> di </a:t>
            </a:r>
            <a:r>
              <a:rPr lang="en-US" dirty="0" err="1" smtClean="0"/>
              <a:t>Strategie</a:t>
            </a:r>
            <a:r>
              <a:rPr lang="en-US" dirty="0" smtClean="0"/>
              <a:t> di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Avanzate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0663"/>
            <a:ext cx="4035425" cy="2757804"/>
          </a:xfrm>
        </p:spPr>
        <p:txBody>
          <a:bodyPr/>
          <a:lstStyle/>
          <a:p>
            <a:r>
              <a:rPr lang="en-US" sz="1600" dirty="0" smtClean="0">
                <a:latin typeface="Calibri"/>
              </a:rPr>
              <a:t>Le </a:t>
            </a:r>
            <a:r>
              <a:rPr lang="en-US" sz="1600" dirty="0" err="1" smtClean="0">
                <a:latin typeface="Calibri"/>
              </a:rPr>
              <a:t>simulazioni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dinamiche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possono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essere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usate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predire</a:t>
            </a:r>
            <a:r>
              <a:rPr lang="en-US" sz="1600" dirty="0" smtClean="0">
                <a:latin typeface="Calibri"/>
              </a:rPr>
              <a:t> in </a:t>
            </a:r>
            <a:r>
              <a:rPr lang="en-US" sz="1600" dirty="0" err="1" smtClean="0">
                <a:latin typeface="Calibri"/>
              </a:rPr>
              <a:t>maniera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accurata</a:t>
            </a:r>
            <a:r>
              <a:rPr lang="en-US" sz="1600" dirty="0" smtClean="0">
                <a:latin typeface="Calibri"/>
              </a:rPr>
              <a:t> le temperature interne e </a:t>
            </a:r>
            <a:r>
              <a:rPr lang="en-US" sz="1600" dirty="0" err="1" smtClean="0">
                <a:latin typeface="Calibri"/>
              </a:rPr>
              <a:t>i</a:t>
            </a:r>
            <a:r>
              <a:rPr lang="en-US" sz="1600" dirty="0" smtClean="0">
                <a:latin typeface="Calibri"/>
              </a:rPr>
              <a:t> consume di </a:t>
            </a:r>
            <a:r>
              <a:rPr lang="en-US" sz="1600" dirty="0" err="1" smtClean="0">
                <a:latin typeface="Calibri"/>
              </a:rPr>
              <a:t>energia</a:t>
            </a:r>
            <a:r>
              <a:rPr lang="en-US" sz="1600" dirty="0" smtClean="0">
                <a:latin typeface="Calibri"/>
              </a:rPr>
              <a:t> di un </a:t>
            </a:r>
            <a:r>
              <a:rPr lang="en-US" sz="1600" dirty="0" err="1" smtClean="0">
                <a:latin typeface="Calibri"/>
              </a:rPr>
              <a:t>edificio</a:t>
            </a:r>
            <a:r>
              <a:rPr lang="en-US" sz="1600" dirty="0" smtClean="0">
                <a:latin typeface="Calibri"/>
              </a:rPr>
              <a:t>, ma </a:t>
            </a:r>
            <a:r>
              <a:rPr lang="en-US" sz="1600" dirty="0" err="1" smtClean="0">
                <a:latin typeface="Calibri"/>
              </a:rPr>
              <a:t>una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grande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quantità</a:t>
            </a:r>
            <a:r>
              <a:rPr lang="en-US" sz="1600" b="1" dirty="0" smtClean="0">
                <a:latin typeface="Calibri"/>
              </a:rPr>
              <a:t> di </a:t>
            </a:r>
            <a:r>
              <a:rPr lang="en-US" sz="1600" b="1" dirty="0" err="1" smtClean="0">
                <a:latin typeface="Calibri"/>
              </a:rPr>
              <a:t>dati</a:t>
            </a:r>
            <a:r>
              <a:rPr lang="en-US" sz="1600" b="1" dirty="0" smtClean="0">
                <a:latin typeface="Calibri"/>
              </a:rPr>
              <a:t> (</a:t>
            </a:r>
            <a:r>
              <a:rPr lang="en-US" sz="1600" b="1" dirty="0" err="1" smtClean="0">
                <a:latin typeface="Calibri"/>
              </a:rPr>
              <a:t>monitorati</a:t>
            </a:r>
            <a:r>
              <a:rPr lang="en-US" sz="1600" b="1" dirty="0" smtClean="0">
                <a:latin typeface="Calibri"/>
              </a:rPr>
              <a:t>)</a:t>
            </a:r>
            <a:r>
              <a:rPr lang="en-US" sz="1600" dirty="0" smtClean="0">
                <a:latin typeface="Calibri"/>
              </a:rPr>
              <a:t> è </a:t>
            </a:r>
            <a:r>
              <a:rPr lang="en-US" sz="1600" dirty="0" err="1" smtClean="0">
                <a:latin typeface="Calibri"/>
              </a:rPr>
              <a:t>necessaria</a:t>
            </a:r>
            <a:r>
              <a:rPr lang="en-US" sz="1600" dirty="0" smtClean="0">
                <a:latin typeface="Calibri"/>
              </a:rPr>
              <a:t> per </a:t>
            </a:r>
            <a:r>
              <a:rPr lang="en-US" sz="1600" dirty="0" err="1" smtClean="0">
                <a:latin typeface="Calibri"/>
              </a:rPr>
              <a:t>sviluppare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modello</a:t>
            </a:r>
            <a:r>
              <a:rPr lang="en-US" sz="1600" dirty="0" smtClean="0">
                <a:latin typeface="Calibri"/>
              </a:rPr>
              <a:t>. </a:t>
            </a:r>
          </a:p>
          <a:p>
            <a:r>
              <a:rPr lang="en-US" sz="1600" dirty="0" err="1" smtClean="0">
                <a:latin typeface="Calibri"/>
              </a:rPr>
              <a:t>Risultati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generalmente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validi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possono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essere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ottenuti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attraverso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l’uso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edifici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prototipici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modellati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sulla</a:t>
            </a:r>
            <a:r>
              <a:rPr lang="en-US" sz="1600" dirty="0" smtClean="0">
                <a:latin typeface="Calibri"/>
              </a:rPr>
              <a:t> base di </a:t>
            </a:r>
            <a:r>
              <a:rPr lang="en-US" sz="1600" dirty="0" err="1" smtClean="0">
                <a:latin typeface="Calibri"/>
              </a:rPr>
              <a:t>statistiche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nazionali</a:t>
            </a:r>
            <a:r>
              <a:rPr lang="en-US" sz="1600" dirty="0" smtClean="0">
                <a:latin typeface="Calibri"/>
              </a:rPr>
              <a:t>.</a:t>
            </a:r>
            <a:endParaRPr lang="en-US" sz="1600" dirty="0">
              <a:latin typeface="Calibri"/>
            </a:endParaRPr>
          </a:p>
          <a:p>
            <a:r>
              <a:rPr lang="en-US" sz="1600" dirty="0" smtClean="0">
                <a:latin typeface="Calibri"/>
              </a:rPr>
              <a:t>I </a:t>
            </a:r>
            <a:r>
              <a:rPr lang="en-US" sz="1600" dirty="0" err="1" smtClean="0">
                <a:latin typeface="Calibri"/>
              </a:rPr>
              <a:t>comportamenti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dell’utenza</a:t>
            </a:r>
            <a:r>
              <a:rPr lang="en-US" sz="1600" dirty="0" smtClean="0">
                <a:latin typeface="Calibri"/>
              </a:rPr>
              <a:t> e le </a:t>
            </a:r>
            <a:r>
              <a:rPr lang="en-US" sz="1600" dirty="0" err="1" smtClean="0">
                <a:latin typeface="Calibri"/>
              </a:rPr>
              <a:t>strategie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dirty="0" err="1" smtClean="0">
                <a:latin typeface="Calibri"/>
              </a:rPr>
              <a:t>controllo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adottate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hanno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il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potere</a:t>
            </a:r>
            <a:r>
              <a:rPr lang="en-US" sz="1600" dirty="0" smtClean="0">
                <a:latin typeface="Calibri"/>
              </a:rPr>
              <a:t> di </a:t>
            </a:r>
            <a:r>
              <a:rPr lang="en-US" sz="1600" b="1" dirty="0" err="1" smtClean="0">
                <a:latin typeface="Calibri"/>
              </a:rPr>
              <a:t>cambiare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considerevolmente</a:t>
            </a:r>
            <a:r>
              <a:rPr lang="en-US" sz="1600" dirty="0" smtClean="0">
                <a:latin typeface="Calibri"/>
              </a:rPr>
              <a:t> le </a:t>
            </a:r>
            <a:r>
              <a:rPr lang="en-US" sz="1600" dirty="0" err="1" smtClean="0">
                <a:latin typeface="Calibri"/>
              </a:rPr>
              <a:t>prestazioni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energetiche</a:t>
            </a:r>
            <a:r>
              <a:rPr lang="en-US" sz="1600" dirty="0" smtClean="0">
                <a:latin typeface="Calibri"/>
              </a:rPr>
              <a:t> di un </a:t>
            </a:r>
            <a:r>
              <a:rPr lang="en-US" sz="1600" dirty="0" err="1" smtClean="0">
                <a:latin typeface="Calibri"/>
              </a:rPr>
              <a:t>edificio</a:t>
            </a:r>
            <a:r>
              <a:rPr lang="en-US" sz="1600" dirty="0" smtClean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8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52000" y="2463180"/>
            <a:ext cx="8640000" cy="46245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60375" y="1783748"/>
            <a:ext cx="7138604" cy="4092575"/>
          </a:xfrm>
        </p:spPr>
        <p:txBody>
          <a:bodyPr/>
          <a:lstStyle/>
          <a:p>
            <a:r>
              <a:rPr lang="en-US" dirty="0" err="1" smtClean="0"/>
              <a:t>Sommario</a:t>
            </a:r>
            <a:endParaRPr lang="en-US" dirty="0" smtClean="0"/>
          </a:p>
          <a:p>
            <a:r>
              <a:rPr lang="en-US" dirty="0" smtClean="0"/>
              <a:t>Literature Review &amp; </a:t>
            </a: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endParaRPr lang="en-US" dirty="0" smtClean="0"/>
          </a:p>
          <a:p>
            <a:r>
              <a:rPr lang="en-US" dirty="0" err="1" smtClean="0"/>
              <a:t>Definizione</a:t>
            </a:r>
            <a:r>
              <a:rPr lang="en-US" dirty="0" smtClean="0"/>
              <a:t> del </a:t>
            </a:r>
            <a:r>
              <a:rPr lang="en-US" dirty="0" err="1" smtClean="0"/>
              <a:t>Progetto</a:t>
            </a:r>
            <a:r>
              <a:rPr lang="en-US" dirty="0" smtClean="0"/>
              <a:t>: </a:t>
            </a:r>
            <a:r>
              <a:rPr lang="en-US" dirty="0" err="1" smtClean="0"/>
              <a:t>Metodologia</a:t>
            </a:r>
            <a:endParaRPr lang="en-US" dirty="0" smtClean="0"/>
          </a:p>
          <a:p>
            <a:pPr lvl="1"/>
            <a:r>
              <a:rPr lang="en-US" sz="1400" dirty="0" err="1" smtClean="0"/>
              <a:t>Sviluppo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</a:t>
            </a:r>
            <a:r>
              <a:rPr lang="en-US" sz="1400" dirty="0" err="1" smtClean="0"/>
              <a:t>Modelli</a:t>
            </a:r>
            <a:r>
              <a:rPr lang="en-US" sz="1400" dirty="0" smtClean="0"/>
              <a:t> di </a:t>
            </a:r>
            <a:r>
              <a:rPr lang="en-US" sz="1400" dirty="0" err="1" smtClean="0"/>
              <a:t>Calcolo</a:t>
            </a:r>
            <a:endParaRPr lang="en-US" sz="1400" dirty="0" smtClean="0"/>
          </a:p>
          <a:p>
            <a:pPr lvl="1"/>
            <a:r>
              <a:rPr lang="en-US" sz="1400" dirty="0" err="1" smtClean="0"/>
              <a:t>Scenari</a:t>
            </a:r>
            <a:r>
              <a:rPr lang="en-US" sz="1400" dirty="0" smtClean="0"/>
              <a:t> </a:t>
            </a:r>
            <a:r>
              <a:rPr lang="en-US" sz="1400" dirty="0" err="1" smtClean="0"/>
              <a:t>Relativi</a:t>
            </a:r>
            <a:r>
              <a:rPr lang="en-US" sz="1400" dirty="0" smtClean="0"/>
              <a:t> </a:t>
            </a:r>
            <a:r>
              <a:rPr lang="en-US" sz="1400" dirty="0" err="1" smtClean="0"/>
              <a:t>allo</a:t>
            </a:r>
            <a:r>
              <a:rPr lang="en-US" sz="1400" dirty="0" smtClean="0"/>
              <a:t> </a:t>
            </a:r>
            <a:r>
              <a:rPr lang="en-US" sz="1400" dirty="0" err="1" smtClean="0"/>
              <a:t>Stato</a:t>
            </a:r>
            <a:r>
              <a:rPr lang="en-US" sz="1400" dirty="0" smtClean="0"/>
              <a:t> </a:t>
            </a:r>
            <a:r>
              <a:rPr lang="en-US" sz="1400" dirty="0" err="1" smtClean="0"/>
              <a:t>Occupazionale</a:t>
            </a:r>
            <a:endParaRPr lang="en-US" sz="1400" dirty="0" smtClean="0"/>
          </a:p>
          <a:p>
            <a:pPr lvl="1"/>
            <a:r>
              <a:rPr lang="en-US" sz="1400" dirty="0" err="1" smtClean="0"/>
              <a:t>Scenari</a:t>
            </a:r>
            <a:r>
              <a:rPr lang="en-US" sz="1400" dirty="0" smtClean="0"/>
              <a:t> </a:t>
            </a:r>
            <a:r>
              <a:rPr lang="en-US" sz="1400" dirty="0" err="1" smtClean="0"/>
              <a:t>Relativi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Temperature di </a:t>
            </a:r>
            <a:r>
              <a:rPr lang="en-US" sz="1400" dirty="0" err="1" smtClean="0"/>
              <a:t>Setpoint</a:t>
            </a:r>
            <a:endParaRPr lang="en-US" sz="1400" dirty="0" smtClean="0"/>
          </a:p>
          <a:p>
            <a:pPr lvl="1"/>
            <a:r>
              <a:rPr lang="en-US" sz="1400" dirty="0" smtClean="0"/>
              <a:t>Zone </a:t>
            </a:r>
            <a:r>
              <a:rPr lang="en-US" sz="1400" dirty="0" err="1" smtClean="0"/>
              <a:t>Climatiche</a:t>
            </a:r>
            <a:r>
              <a:rPr lang="en-US" sz="1400" dirty="0" smtClean="0"/>
              <a:t> Considerate e </a:t>
            </a:r>
            <a:r>
              <a:rPr lang="en-US" sz="1400" dirty="0" err="1" smtClean="0"/>
              <a:t>Simulazioni</a:t>
            </a:r>
            <a:r>
              <a:rPr lang="en-US" sz="1400" dirty="0" smtClean="0"/>
              <a:t> </a:t>
            </a:r>
            <a:r>
              <a:rPr lang="en-US" sz="1400" dirty="0" err="1" smtClean="0"/>
              <a:t>Risultanti</a:t>
            </a:r>
            <a:endParaRPr lang="en-US" sz="1400" dirty="0" smtClean="0"/>
          </a:p>
          <a:p>
            <a:pPr lvl="1"/>
            <a:r>
              <a:rPr lang="en-US" sz="1400" dirty="0" err="1" smtClean="0"/>
              <a:t>Selezione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Software di </a:t>
            </a:r>
            <a:r>
              <a:rPr lang="en-US" sz="1400" dirty="0" err="1" smtClean="0"/>
              <a:t>Calcolo</a:t>
            </a:r>
            <a:endParaRPr lang="en-US" sz="1400" dirty="0" smtClean="0"/>
          </a:p>
          <a:p>
            <a:pPr lvl="1"/>
            <a:r>
              <a:rPr lang="en-US" sz="1400" dirty="0" err="1" smtClean="0"/>
              <a:t>Limitazioni</a:t>
            </a:r>
            <a:r>
              <a:rPr lang="en-US" sz="1400" dirty="0" smtClean="0"/>
              <a:t> del </a:t>
            </a:r>
            <a:r>
              <a:rPr lang="en-US" sz="1400" dirty="0" err="1" smtClean="0"/>
              <a:t>Processo</a:t>
            </a:r>
            <a:r>
              <a:rPr lang="en-US" sz="1400" dirty="0" smtClean="0"/>
              <a:t> di </a:t>
            </a:r>
            <a:r>
              <a:rPr lang="en-US" sz="1400" dirty="0" err="1" smtClean="0"/>
              <a:t>Simulazione</a:t>
            </a:r>
            <a:endParaRPr lang="en-US" sz="1400" dirty="0" smtClean="0"/>
          </a:p>
          <a:p>
            <a:r>
              <a:rPr lang="en-US" dirty="0" err="1" smtClean="0"/>
              <a:t>L’Edificio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Studio</a:t>
            </a:r>
          </a:p>
          <a:p>
            <a:r>
              <a:rPr lang="en-US" dirty="0" err="1" smtClean="0"/>
              <a:t>Risultati</a:t>
            </a:r>
            <a:endParaRPr lang="en-US" dirty="0" smtClean="0"/>
          </a:p>
          <a:p>
            <a:r>
              <a:rPr lang="en-US" dirty="0" err="1" smtClean="0"/>
              <a:t>Conclusioni</a:t>
            </a:r>
            <a:r>
              <a:rPr lang="en-US" dirty="0" smtClean="0"/>
              <a:t> &amp; </a:t>
            </a:r>
            <a:r>
              <a:rPr lang="en-US" dirty="0" err="1" smtClean="0"/>
              <a:t>Sviluppi</a:t>
            </a:r>
            <a:r>
              <a:rPr lang="en-US" dirty="0" smtClean="0"/>
              <a:t> </a:t>
            </a:r>
            <a:r>
              <a:rPr lang="en-US" dirty="0" err="1" smtClean="0"/>
              <a:t>Successivi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6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unhofer Presentation Template 2012 - Click for Blank Fh Presentation">
  <a:themeElements>
    <a:clrScheme name="Fraunhofer New">
      <a:dk1>
        <a:srgbClr val="000000"/>
      </a:dk1>
      <a:lt1>
        <a:srgbClr val="FFFFFF"/>
      </a:lt1>
      <a:dk2>
        <a:srgbClr val="000000"/>
      </a:dk2>
      <a:lt2>
        <a:srgbClr val="C5C7C6"/>
      </a:lt2>
      <a:accent1>
        <a:srgbClr val="009374"/>
      </a:accent1>
      <a:accent2>
        <a:srgbClr val="005C99"/>
      </a:accent2>
      <a:accent3>
        <a:srgbClr val="296478"/>
      </a:accent3>
      <a:accent4>
        <a:srgbClr val="44A6B8"/>
      </a:accent4>
      <a:accent5>
        <a:srgbClr val="A5D2D9"/>
      </a:accent5>
      <a:accent6>
        <a:srgbClr val="ED8000"/>
      </a:accent6>
      <a:hlink>
        <a:srgbClr val="005C99"/>
      </a:hlink>
      <a:folHlink>
        <a:srgbClr val="A5D2D9"/>
      </a:folHlink>
    </a:clrScheme>
    <a:fontScheme name="All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Fraunhofer Presentation Template 2012 - Click for Blank Fh Presentation</Template>
  <TotalTime>14850</TotalTime>
  <Words>3021</Words>
  <Application>Microsoft Office PowerPoint</Application>
  <PresentationFormat>Presentazione su schermo (4:3)</PresentationFormat>
  <Paragraphs>290</Paragraphs>
  <Slides>33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Frutiger LT Com 45 Light</vt:lpstr>
      <vt:lpstr>Frutiger LT Com 55 Roman</vt:lpstr>
      <vt:lpstr>Wingdings</vt:lpstr>
      <vt:lpstr>Fraunhofer Presentation Template 2012 - Click for Blank Fh Presentation</vt:lpstr>
      <vt:lpstr>Simulazione dei Risparmi Energetici Potenziali di un Termostato Occupancy-Based</vt:lpstr>
      <vt:lpstr>Agenda</vt:lpstr>
      <vt:lpstr>Sommario</vt:lpstr>
      <vt:lpstr>Agenda</vt:lpstr>
      <vt:lpstr>Stato dell’Arte</vt:lpstr>
      <vt:lpstr>Termostati Intelligenti: una Visione di Insieme</vt:lpstr>
      <vt:lpstr>Cosa Possiamo Dire del Rilevamento di Presenza?</vt:lpstr>
      <vt:lpstr>Simulazione Energetica Dinamica a Supporto di Strategie di Controllo Avanzate</vt:lpstr>
      <vt:lpstr>Agenda</vt:lpstr>
      <vt:lpstr>Sviluppo dei Modelli di Calcolo</vt:lpstr>
      <vt:lpstr>Scenari Relativi allo Stato Occupazionale</vt:lpstr>
      <vt:lpstr>Scenari Relativi alle Temperature di Setpoint</vt:lpstr>
      <vt:lpstr>Scenari Relativi alle Temperature di Setpoint</vt:lpstr>
      <vt:lpstr>Zone Climatiche Considerate e Simulazioni Risultanti</vt:lpstr>
      <vt:lpstr>Selezione dei Software di Calcolo</vt:lpstr>
      <vt:lpstr>BEopt: una GUI Semplice e Immediata per l’Uso di EnergyPlus</vt:lpstr>
      <vt:lpstr>BEopt: una GUI Semplice e Immediata per l’Uso di EnergyPlus</vt:lpstr>
      <vt:lpstr>Limitazioni del Processo di Simulazione</vt:lpstr>
      <vt:lpstr>Agenda</vt:lpstr>
      <vt:lpstr>Caratteristiche Generali</vt:lpstr>
      <vt:lpstr>Caratteristiche Generali</vt:lpstr>
      <vt:lpstr>Le Modifiche Apportate al File *.idf</vt:lpstr>
      <vt:lpstr>Agenda</vt:lpstr>
      <vt:lpstr>Consumi Energetici Stagionali e Risparmi Energetici</vt:lpstr>
      <vt:lpstr>Consumi Energetici Stagionali e Risparmi Energetici</vt:lpstr>
      <vt:lpstr>Consumi Energetici Stagionali e Risparmi Energetici</vt:lpstr>
      <vt:lpstr>Dimensionamento degli Impianti HVAC</vt:lpstr>
      <vt:lpstr>Dimensionamento degli Impianti HVAC</vt:lpstr>
      <vt:lpstr>Temperature Interne</vt:lpstr>
      <vt:lpstr>Temperature Interne</vt:lpstr>
      <vt:lpstr>Agenda</vt:lpstr>
      <vt:lpstr>Conclusioni</vt:lpstr>
      <vt:lpstr>Sviluppi Successivi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a title</dc:title>
  <dc:creator>Martu</dc:creator>
  <cp:lastModifiedBy>Martu</cp:lastModifiedBy>
  <cp:revision>972</cp:revision>
  <dcterms:created xsi:type="dcterms:W3CDTF">2011-06-28T18:01:34Z</dcterms:created>
  <dcterms:modified xsi:type="dcterms:W3CDTF">2016-09-24T14:57:00Z</dcterms:modified>
</cp:coreProperties>
</file>