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56"/>
  </p:notesMasterIdLst>
  <p:handoutMasterIdLst>
    <p:handoutMasterId r:id="rId57"/>
  </p:handoutMasterIdLst>
  <p:sldIdLst>
    <p:sldId id="259" r:id="rId3"/>
    <p:sldId id="328" r:id="rId4"/>
    <p:sldId id="309" r:id="rId5"/>
    <p:sldId id="330" r:id="rId6"/>
    <p:sldId id="332" r:id="rId7"/>
    <p:sldId id="260" r:id="rId8"/>
    <p:sldId id="261" r:id="rId9"/>
    <p:sldId id="333" r:id="rId10"/>
    <p:sldId id="334" r:id="rId11"/>
    <p:sldId id="310" r:id="rId12"/>
    <p:sldId id="262" r:id="rId13"/>
    <p:sldId id="311" r:id="rId14"/>
    <p:sldId id="316" r:id="rId15"/>
    <p:sldId id="317" r:id="rId16"/>
    <p:sldId id="263" r:id="rId17"/>
    <p:sldId id="264" r:id="rId18"/>
    <p:sldId id="265" r:id="rId19"/>
    <p:sldId id="273" r:id="rId20"/>
    <p:sldId id="272" r:id="rId21"/>
    <p:sldId id="267" r:id="rId22"/>
    <p:sldId id="266" r:id="rId23"/>
    <p:sldId id="268" r:id="rId24"/>
    <p:sldId id="312" r:id="rId25"/>
    <p:sldId id="270" r:id="rId26"/>
    <p:sldId id="271" r:id="rId27"/>
    <p:sldId id="269" r:id="rId28"/>
    <p:sldId id="313" r:id="rId29"/>
    <p:sldId id="275" r:id="rId30"/>
    <p:sldId id="276" r:id="rId31"/>
    <p:sldId id="277" r:id="rId32"/>
    <p:sldId id="314" r:id="rId33"/>
    <p:sldId id="319" r:id="rId34"/>
    <p:sldId id="320" r:id="rId35"/>
    <p:sldId id="321" r:id="rId36"/>
    <p:sldId id="322" r:id="rId37"/>
    <p:sldId id="323" r:id="rId38"/>
    <p:sldId id="324" r:id="rId39"/>
    <p:sldId id="325" r:id="rId40"/>
    <p:sldId id="326" r:id="rId41"/>
    <p:sldId id="327" r:id="rId42"/>
    <p:sldId id="335" r:id="rId43"/>
    <p:sldId id="274" r:id="rId44"/>
    <p:sldId id="278" r:id="rId45"/>
    <p:sldId id="279" r:id="rId46"/>
    <p:sldId id="280" r:id="rId47"/>
    <p:sldId id="281" r:id="rId48"/>
    <p:sldId id="282" r:id="rId49"/>
    <p:sldId id="283" r:id="rId50"/>
    <p:sldId id="315" r:id="rId51"/>
    <p:sldId id="337" r:id="rId52"/>
    <p:sldId id="284" r:id="rId53"/>
    <p:sldId id="285" r:id="rId54"/>
    <p:sldId id="336" r:id="rId55"/>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pertina + Sommario" id="{2D9D3465-7E7C-45B1-9D4C-7995F168C238}">
          <p14:sldIdLst>
            <p14:sldId id="259"/>
            <p14:sldId id="328"/>
          </p14:sldIdLst>
        </p14:section>
        <p14:section name="Chi sono" id="{4AA58E6A-F490-479E-99CF-F9DA1F79DFE6}">
          <p14:sldIdLst>
            <p14:sldId id="309"/>
          </p14:sldIdLst>
        </p14:section>
        <p14:section name="Introduzione ai Modelli di Simulaizione Dinamica" id="{5FDCB60B-377B-459F-B511-3BAAF4AA11FD}">
          <p14:sldIdLst>
            <p14:sldId id="330"/>
            <p14:sldId id="332"/>
            <p14:sldId id="260"/>
            <p14:sldId id="261"/>
            <p14:sldId id="333"/>
            <p14:sldId id="334"/>
            <p14:sldId id="310"/>
            <p14:sldId id="262"/>
            <p14:sldId id="311"/>
            <p14:sldId id="316"/>
            <p14:sldId id="317"/>
            <p14:sldId id="263"/>
            <p14:sldId id="264"/>
          </p14:sldIdLst>
        </p14:section>
        <p14:section name="EnergyPlus: Caratteristiche Generali" id="{8E512020-7383-42DB-8EF6-1EBEF3858D89}">
          <p14:sldIdLst>
            <p14:sldId id="265"/>
            <p14:sldId id="273"/>
            <p14:sldId id="272"/>
            <p14:sldId id="267"/>
            <p14:sldId id="266"/>
            <p14:sldId id="268"/>
            <p14:sldId id="312"/>
            <p14:sldId id="270"/>
            <p14:sldId id="271"/>
            <p14:sldId id="269"/>
            <p14:sldId id="313"/>
            <p14:sldId id="275"/>
            <p14:sldId id="276"/>
            <p14:sldId id="277"/>
            <p14:sldId id="314"/>
          </p14:sldIdLst>
        </p14:section>
        <p14:section name="Tecniche di Modellazione Impiantistica" id="{CB3C27E9-65A4-482F-A339-5DA214770080}">
          <p14:sldIdLst>
            <p14:sldId id="319"/>
            <p14:sldId id="320"/>
            <p14:sldId id="321"/>
            <p14:sldId id="322"/>
            <p14:sldId id="323"/>
            <p14:sldId id="324"/>
            <p14:sldId id="325"/>
            <p14:sldId id="326"/>
            <p14:sldId id="327"/>
            <p14:sldId id="335"/>
          </p14:sldIdLst>
        </p14:section>
        <p14:section name="Fasi di un Progetto di Simulazione" id="{19FC9362-E535-4C96-9233-777DA6648DEC}">
          <p14:sldIdLst>
            <p14:sldId id="274"/>
            <p14:sldId id="278"/>
            <p14:sldId id="279"/>
            <p14:sldId id="280"/>
            <p14:sldId id="281"/>
          </p14:sldIdLst>
        </p14:section>
        <p14:section name="Weather Data File" id="{FCBB7F03-5E21-477B-A40B-ACE4CE93C48D}">
          <p14:sldIdLst>
            <p14:sldId id="282"/>
            <p14:sldId id="283"/>
            <p14:sldId id="315"/>
            <p14:sldId id="337"/>
          </p14:sldIdLst>
        </p14:section>
        <p14:section name="References" id="{D2C53F48-B778-438E-B341-382A4E8A24F5}">
          <p14:sldIdLst>
            <p14:sldId id="284"/>
            <p14:sldId id="285"/>
            <p14:sldId id="3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1" autoAdjust="0"/>
    <p:restoredTop sz="85397" autoAdjust="0"/>
  </p:normalViewPr>
  <p:slideViewPr>
    <p:cSldViewPr>
      <p:cViewPr varScale="1">
        <p:scale>
          <a:sx n="84" d="100"/>
          <a:sy n="84" d="100"/>
        </p:scale>
        <p:origin x="1123"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2EA6C7C-088A-4C4D-AAC3-99318262BF83}" type="datetimeFigureOut">
              <a:rPr lang="it-IT" smtClean="0"/>
              <a:t>28/09/2016</a:t>
            </a:fld>
            <a:endParaRPr lang="it-IT"/>
          </a:p>
        </p:txBody>
      </p:sp>
      <p:sp>
        <p:nvSpPr>
          <p:cNvPr id="4" name="Segnaposto piè di pagina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EFAE8BAD-1CCB-49AC-9CCC-620991F2BF68}" type="slidenum">
              <a:rPr lang="it-IT" smtClean="0"/>
              <a:t>‹N›</a:t>
            </a:fld>
            <a:endParaRPr lang="it-IT"/>
          </a:p>
        </p:txBody>
      </p:sp>
    </p:spTree>
    <p:extLst>
      <p:ext uri="{BB962C8B-B14F-4D97-AF65-F5344CB8AC3E}">
        <p14:creationId xmlns:p14="http://schemas.microsoft.com/office/powerpoint/2010/main" val="1772535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dirty="0"/>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B540129-F252-43EC-81C9-85D8D75A9A1F}" type="datetimeFigureOut">
              <a:rPr lang="it-IT" smtClean="0"/>
              <a:pPr/>
              <a:t>28/09/2016</a:t>
            </a:fld>
            <a:endParaRPr lang="it-IT" dirty="0"/>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dirty="0"/>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dirty="0"/>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FBCFB53-B7CD-4433-A40E-B8CEAB34BAC2}" type="slidenum">
              <a:rPr lang="it-IT" smtClean="0"/>
              <a:pPr/>
              <a:t>‹N›</a:t>
            </a:fld>
            <a:endParaRPr lang="it-IT" dirty="0"/>
          </a:p>
        </p:txBody>
      </p:sp>
    </p:spTree>
    <p:extLst>
      <p:ext uri="{BB962C8B-B14F-4D97-AF65-F5344CB8AC3E}">
        <p14:creationId xmlns:p14="http://schemas.microsoft.com/office/powerpoint/2010/main" val="12690925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480DBA2-DBD8-48AD-91F4-72A91E67E6A0}" type="slidenum">
              <a:rPr lang="it-IT" smtClean="0"/>
              <a:pPr/>
              <a:t>1</a:t>
            </a:fld>
            <a:endParaRPr lang="it-IT"/>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316046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10</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36942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11</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4114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12</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2710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13</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68721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14</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1701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15</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724408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16</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62539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17</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516406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18</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50600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19</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99464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2</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12748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20</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289225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24</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9291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25</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68374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26</a:t>
            </a:fld>
            <a:endParaRPr lang="it-IT"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35048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27</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881697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28</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73019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29</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13915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30</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it-IT" sz="1200" dirty="0" smtClean="0">
                <a:latin typeface="Arial Narrow" pitchFamily="34" charset="0"/>
              </a:rPr>
              <a:t>Questa operazione permette di limitare la quantità di dati necessari alla compilazione dei dati di input e quindi, per converso, di ridurre le possibilità di errore. </a:t>
            </a:r>
            <a:endParaRPr lang="it-IT" dirty="0"/>
          </a:p>
        </p:txBody>
      </p:sp>
    </p:spTree>
    <p:extLst>
      <p:ext uri="{BB962C8B-B14F-4D97-AF65-F5344CB8AC3E}">
        <p14:creationId xmlns:p14="http://schemas.microsoft.com/office/powerpoint/2010/main" val="1317759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31</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4260418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33</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60296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3</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681921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0" dirty="0" smtClean="0">
                <a:solidFill>
                  <a:schemeClr val="tx1"/>
                </a:solidFill>
                <a:latin typeface="+mn-lt"/>
                <a:ea typeface="+mn-ea"/>
                <a:cs typeface="+mn-cs"/>
              </a:rPr>
              <a:t>Ad esempio, in</a:t>
            </a:r>
            <a:r>
              <a:rPr lang="it-IT" sz="1200" kern="0" baseline="0" dirty="0" smtClean="0">
                <a:solidFill>
                  <a:schemeClr val="tx1"/>
                </a:solidFill>
                <a:latin typeface="+mn-lt"/>
                <a:ea typeface="+mn-ea"/>
                <a:cs typeface="+mn-cs"/>
              </a:rPr>
              <a:t> un</a:t>
            </a:r>
            <a:r>
              <a:rPr lang="it-IT" sz="1200" kern="0" dirty="0" smtClean="0">
                <a:solidFill>
                  <a:schemeClr val="tx1"/>
                </a:solidFill>
                <a:latin typeface="+mn-lt"/>
                <a:ea typeface="+mn-ea"/>
                <a:cs typeface="+mn-cs"/>
              </a:rPr>
              <a:t> sistema reale un nodo può essere un punto in cui le proprietà del fluido possono essere misurate.</a:t>
            </a:r>
            <a:endParaRPr lang="it-IT" dirty="0"/>
          </a:p>
        </p:txBody>
      </p:sp>
      <p:sp>
        <p:nvSpPr>
          <p:cNvPr id="4" name="Segnaposto numero diapositiva 3"/>
          <p:cNvSpPr>
            <a:spLocks noGrp="1"/>
          </p:cNvSpPr>
          <p:nvPr>
            <p:ph type="sldNum" sz="quarter" idx="10"/>
          </p:nvPr>
        </p:nvSpPr>
        <p:spPr/>
        <p:txBody>
          <a:bodyPr/>
          <a:lstStyle/>
          <a:p>
            <a:fld id="{1FBCFB53-B7CD-4433-A40E-B8CEAB34BAC2}" type="slidenum">
              <a:rPr lang="it-IT" smtClean="0"/>
              <a:pPr/>
              <a:t>34</a:t>
            </a:fld>
            <a:endParaRPr lang="it-IT" dirty="0"/>
          </a:p>
        </p:txBody>
      </p:sp>
    </p:spTree>
    <p:extLst>
      <p:ext uri="{BB962C8B-B14F-4D97-AF65-F5344CB8AC3E}">
        <p14:creationId xmlns:p14="http://schemas.microsoft.com/office/powerpoint/2010/main" val="555118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0" dirty="0" smtClean="0">
                <a:solidFill>
                  <a:schemeClr val="tx1"/>
                </a:solidFill>
                <a:latin typeface="+mn-lt"/>
                <a:ea typeface="+mn-ea"/>
                <a:cs typeface="+mn-cs"/>
              </a:rPr>
              <a:t>In alternativa all’implementazione di tipo testuale, è possibile ricorrere all’uso di un’interfaccia tra quelle disponibili sul mercato, che compili autonomamente tutti i blocchi necessari alla corretta modellazione del sistema.</a:t>
            </a:r>
            <a:endParaRPr lang="it-IT" dirty="0"/>
          </a:p>
        </p:txBody>
      </p:sp>
      <p:sp>
        <p:nvSpPr>
          <p:cNvPr id="4" name="Segnaposto numero diapositiva 3"/>
          <p:cNvSpPr>
            <a:spLocks noGrp="1"/>
          </p:cNvSpPr>
          <p:nvPr>
            <p:ph type="sldNum" sz="quarter" idx="10"/>
          </p:nvPr>
        </p:nvSpPr>
        <p:spPr/>
        <p:txBody>
          <a:bodyPr/>
          <a:lstStyle/>
          <a:p>
            <a:fld id="{1FBCFB53-B7CD-4433-A40E-B8CEAB34BAC2}" type="slidenum">
              <a:rPr lang="it-IT" smtClean="0"/>
              <a:pPr/>
              <a:t>39</a:t>
            </a:fld>
            <a:endParaRPr lang="it-IT" dirty="0"/>
          </a:p>
        </p:txBody>
      </p:sp>
    </p:spTree>
    <p:extLst>
      <p:ext uri="{BB962C8B-B14F-4D97-AF65-F5344CB8AC3E}">
        <p14:creationId xmlns:p14="http://schemas.microsoft.com/office/powerpoint/2010/main" val="3971486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42</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Narrow" pitchFamily="34" charset="0"/>
              </a:rPr>
              <a:t>Un tipico lavoro di simulazione consta di 4 fasi tra loro distinte, le cui peculiarità possono variare in funzione del software che si è deciso di adottare. Si farà qui riferimento a </a:t>
            </a:r>
            <a:r>
              <a:rPr lang="it-IT" sz="1200" dirty="0" err="1" smtClean="0">
                <a:latin typeface="Arial Narrow" pitchFamily="34" charset="0"/>
              </a:rPr>
              <a:t>OpenStudio</a:t>
            </a:r>
            <a:r>
              <a:rPr lang="it-IT" sz="1200" dirty="0" smtClean="0">
                <a:latin typeface="Arial Narrow" pitchFamily="34" charset="0"/>
              </a:rPr>
              <a:t>, non perché migliore di altri, ma perché garantisce un </a:t>
            </a:r>
            <a:r>
              <a:rPr lang="it-IT" sz="1200" dirty="0" err="1" smtClean="0">
                <a:latin typeface="Arial Narrow" pitchFamily="34" charset="0"/>
              </a:rPr>
              <a:t>workflow</a:t>
            </a:r>
            <a:r>
              <a:rPr lang="it-IT" sz="1200" dirty="0" smtClean="0">
                <a:latin typeface="Arial Narrow" pitchFamily="34" charset="0"/>
              </a:rPr>
              <a:t> più neutrale rispetto a quello proposto da altre interfacce grafiche.</a:t>
            </a:r>
          </a:p>
          <a:p>
            <a:pPr eaLnBrk="1" hangingPunct="1"/>
            <a:endParaRPr lang="it-IT" dirty="0"/>
          </a:p>
        </p:txBody>
      </p:sp>
    </p:spTree>
    <p:extLst>
      <p:ext uri="{BB962C8B-B14F-4D97-AF65-F5344CB8AC3E}">
        <p14:creationId xmlns:p14="http://schemas.microsoft.com/office/powerpoint/2010/main" val="1141270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43</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056694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44</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175742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45</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456230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46</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131273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47</a:t>
            </a:fld>
            <a:endParaRPr lang="it-IT"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3870060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48</a:t>
            </a:fld>
            <a:endParaRPr lang="it-IT"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2996045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49</a:t>
            </a:fld>
            <a:endParaRPr lang="it-IT"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it-IT" dirty="0" smtClean="0"/>
              <a:t>Due metodi</a:t>
            </a:r>
            <a:r>
              <a:rPr lang="it-IT" baseline="0" dirty="0" smtClean="0"/>
              <a:t> tra loro alternativi per la personalizzazione del file meteorologico: </a:t>
            </a:r>
          </a:p>
          <a:p>
            <a:pPr marL="171450" indent="-171450" eaLnBrk="1" hangingPunct="1">
              <a:buFont typeface="Arial" panose="020B0604020202020204" pitchFamily="34" charset="0"/>
              <a:buChar char="•"/>
            </a:pPr>
            <a:r>
              <a:rPr lang="it-IT" baseline="0" dirty="0" smtClean="0"/>
              <a:t>conversione del file </a:t>
            </a:r>
            <a:r>
              <a:rPr lang="it-IT" baseline="0" dirty="0" err="1" smtClean="0"/>
              <a:t>epw</a:t>
            </a:r>
            <a:r>
              <a:rPr lang="it-IT" baseline="0" dirty="0" smtClean="0"/>
              <a:t> in </a:t>
            </a:r>
            <a:r>
              <a:rPr lang="it-IT" baseline="0" dirty="0" err="1" smtClean="0"/>
              <a:t>csv</a:t>
            </a:r>
            <a:r>
              <a:rPr lang="it-IT" baseline="0" dirty="0" smtClean="0"/>
              <a:t> / modifica / riconversione in </a:t>
            </a:r>
            <a:r>
              <a:rPr lang="it-IT" baseline="0" dirty="0" err="1" smtClean="0"/>
              <a:t>epw</a:t>
            </a:r>
            <a:r>
              <a:rPr lang="it-IT" baseline="0" dirty="0" smtClean="0"/>
              <a:t> attraverso programma interno di conversione</a:t>
            </a:r>
          </a:p>
          <a:p>
            <a:pPr marL="171450" indent="-171450" eaLnBrk="1" hangingPunct="1">
              <a:buFont typeface="Arial" panose="020B0604020202020204" pitchFamily="34" charset="0"/>
              <a:buChar char="•"/>
            </a:pPr>
            <a:r>
              <a:rPr lang="it-IT" baseline="0" dirty="0" smtClean="0"/>
              <a:t>Usare un programma esterno di modifica tipo </a:t>
            </a:r>
            <a:r>
              <a:rPr lang="it-IT" baseline="0" dirty="0" err="1" smtClean="0"/>
              <a:t>Elements</a:t>
            </a:r>
            <a:r>
              <a:rPr lang="it-IT" baseline="0" dirty="0" smtClean="0"/>
              <a:t> della </a:t>
            </a:r>
            <a:r>
              <a:rPr lang="it-IT" baseline="0" dirty="0" err="1" smtClean="0"/>
              <a:t>BigLadder</a:t>
            </a:r>
            <a:r>
              <a:rPr lang="it-IT" baseline="0" dirty="0" smtClean="0"/>
              <a:t> Software</a:t>
            </a:r>
            <a:endParaRPr lang="it-IT" dirty="0"/>
          </a:p>
        </p:txBody>
      </p:sp>
    </p:spTree>
    <p:extLst>
      <p:ext uri="{BB962C8B-B14F-4D97-AF65-F5344CB8AC3E}">
        <p14:creationId xmlns:p14="http://schemas.microsoft.com/office/powerpoint/2010/main" val="370799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4</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4154751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51</a:t>
            </a:fld>
            <a:endParaRPr lang="it-IT"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1494808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52</a:t>
            </a:fld>
            <a:endParaRPr lang="it-IT"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3277350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53</a:t>
            </a:fld>
            <a:endParaRPr lang="it-IT"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246848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5</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376969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6</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Narrow" pitchFamily="34" charset="0"/>
              </a:rPr>
              <a:t>La </a:t>
            </a:r>
            <a:r>
              <a:rPr lang="it-IT" sz="1200" b="1" dirty="0" smtClean="0">
                <a:latin typeface="Arial Narrow" pitchFamily="34" charset="0"/>
              </a:rPr>
              <a:t>simulazione dinamica</a:t>
            </a:r>
            <a:r>
              <a:rPr lang="it-IT" sz="1200" dirty="0" smtClean="0">
                <a:latin typeface="Arial Narrow" pitchFamily="34" charset="0"/>
              </a:rPr>
              <a:t> è un metodo di calcolo estremamente avanzato che permette di valutare le prestazioni energetiche di un edificio prendendo in considerazione gli </a:t>
            </a:r>
            <a:r>
              <a:rPr lang="it-IT" sz="1200" b="1" dirty="0" smtClean="0">
                <a:latin typeface="Arial Narrow" pitchFamily="34" charset="0"/>
              </a:rPr>
              <a:t>effetti inerziali</a:t>
            </a:r>
            <a:r>
              <a:rPr lang="it-IT" sz="1200" dirty="0" smtClean="0">
                <a:latin typeface="Arial Narrow" pitchFamily="34" charset="0"/>
              </a:rPr>
              <a:t> dell’involucro e degli impianti. Pertanto,</a:t>
            </a:r>
            <a:r>
              <a:rPr lang="it-IT" sz="1200" baseline="0" dirty="0" smtClean="0">
                <a:latin typeface="Arial Narrow" pitchFamily="34" charset="0"/>
              </a:rPr>
              <a:t> si distingue dalla simulazione in regime stazionario per due elementi caratterizzanti:</a:t>
            </a:r>
            <a:endParaRPr lang="it-IT" sz="1200" dirty="0" smtClean="0">
              <a:latin typeface="Arial Narrow" pitchFamily="34" charset="0"/>
            </a:endParaRPr>
          </a:p>
          <a:p>
            <a:pPr eaLnBrk="1" hangingPunct="1"/>
            <a:endParaRPr lang="it-IT" dirty="0"/>
          </a:p>
        </p:txBody>
      </p:sp>
    </p:spTree>
    <p:extLst>
      <p:ext uri="{BB962C8B-B14F-4D97-AF65-F5344CB8AC3E}">
        <p14:creationId xmlns:p14="http://schemas.microsoft.com/office/powerpoint/2010/main" val="416245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7</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26389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8</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33011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8B5E22-1F9D-4B04-9287-C3A30C340010}" type="slidenum">
              <a:rPr lang="it-IT" smtClean="0"/>
              <a:pPr/>
              <a:t>9</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68160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ext Box 21"/>
          <p:cNvSpPr txBox="1">
            <a:spLocks noChangeArrowheads="1"/>
          </p:cNvSpPr>
          <p:nvPr userDrawn="1"/>
        </p:nvSpPr>
        <p:spPr bwMode="auto">
          <a:xfrm>
            <a:off x="8604000" y="6552688"/>
            <a:ext cx="540000" cy="305312"/>
          </a:xfrm>
          <a:prstGeom prst="rect">
            <a:avLst/>
          </a:prstGeom>
          <a:noFill/>
          <a:ln w="9525" algn="ctr">
            <a:noFill/>
            <a:miter lim="800000"/>
            <a:headEnd/>
            <a:tailEnd/>
          </a:ln>
          <a:effectLst/>
        </p:spPr>
        <p:txBody>
          <a:bodyPr lIns="91430" tIns="45715" rIns="91430" bIns="45715">
            <a:spAutoFit/>
          </a:bodyPr>
          <a:lstStyle/>
          <a:p>
            <a:pPr defTabSz="829452" fontAlgn="base">
              <a:spcBef>
                <a:spcPct val="50000"/>
              </a:spcBef>
              <a:spcAft>
                <a:spcPct val="0"/>
              </a:spcAft>
              <a:defRPr/>
            </a:pPr>
            <a:fld id="{57E75D11-2C87-495A-B296-A590D6FC38DC}" type="slidenum">
              <a:rPr lang="it-IT" sz="1400" b="1">
                <a:solidFill>
                  <a:srgbClr val="FFFFFF"/>
                </a:solidFill>
                <a:cs typeface="Lucida Sans Unicode" pitchFamily="34" charset="0"/>
              </a:rPr>
              <a:pPr defTabSz="829452" fontAlgn="base">
                <a:spcBef>
                  <a:spcPct val="50000"/>
                </a:spcBef>
                <a:spcAft>
                  <a:spcPct val="0"/>
                </a:spcAft>
                <a:defRPr/>
              </a:pPr>
              <a:t>‹N›</a:t>
            </a:fld>
            <a:endParaRPr lang="it-IT" sz="1400" b="1" dirty="0">
              <a:solidFill>
                <a:srgbClr val="FFFFFF"/>
              </a:solidFill>
              <a:cs typeface="Lucida Sans Unicode"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1"/>
      </p:bgRef>
    </p:bg>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8604000" y="6552688"/>
            <a:ext cx="540000" cy="305312"/>
          </a:xfrm>
          <a:prstGeom prst="rect">
            <a:avLst/>
          </a:prstGeom>
          <a:noFill/>
          <a:ln w="9525" algn="ctr">
            <a:noFill/>
            <a:miter lim="800000"/>
            <a:headEnd/>
            <a:tailEnd/>
          </a:ln>
          <a:effectLst/>
        </p:spPr>
        <p:txBody>
          <a:bodyPr lIns="91430" tIns="45715" rIns="91430" bIns="45715">
            <a:spAutoFit/>
          </a:bodyPr>
          <a:lstStyle/>
          <a:p>
            <a:pPr defTabSz="829452" fontAlgn="base">
              <a:spcBef>
                <a:spcPct val="50000"/>
              </a:spcBef>
              <a:spcAft>
                <a:spcPct val="0"/>
              </a:spcAft>
              <a:defRPr/>
            </a:pPr>
            <a:fld id="{2E91A5A4-5348-46B9-BE32-71A9BD8670CA}" type="slidenum">
              <a:rPr lang="it-IT" sz="1400" b="1">
                <a:solidFill>
                  <a:srgbClr val="FFFFFF"/>
                </a:solidFill>
                <a:cs typeface="Lucida Sans Unicode" pitchFamily="34" charset="0"/>
              </a:rPr>
              <a:pPr defTabSz="829452" fontAlgn="base">
                <a:spcBef>
                  <a:spcPct val="50000"/>
                </a:spcBef>
                <a:spcAft>
                  <a:spcPct val="0"/>
                </a:spcAft>
                <a:defRPr/>
              </a:pPr>
              <a:t>‹N›</a:t>
            </a:fld>
            <a:endParaRPr lang="it-IT" sz="1400" b="1" dirty="0">
              <a:solidFill>
                <a:srgbClr val="FFFFFF"/>
              </a:solidFill>
              <a:cs typeface="Lucida Sans Unicode" pitchFamily="34" charset="0"/>
            </a:endParaRPr>
          </a:p>
        </p:txBody>
      </p:sp>
      <p:sp>
        <p:nvSpPr>
          <p:cNvPr id="2" name="Titolo 1"/>
          <p:cNvSpPr>
            <a:spLocks noGrp="1"/>
          </p:cNvSpPr>
          <p:nvPr>
            <p:ph type="title"/>
          </p:nvPr>
        </p:nvSpPr>
        <p:spPr>
          <a:xfrm>
            <a:off x="610560" y="620706"/>
            <a:ext cx="8533440" cy="360038"/>
          </a:xfrm>
          <a:prstGeom prst="rect">
            <a:avLst/>
          </a:prstGeom>
        </p:spPr>
        <p:txBody>
          <a:bodyPr/>
          <a:lstStyle/>
          <a:p>
            <a:r>
              <a:rPr lang="it-IT" dirty="0"/>
              <a:t>Fare clic per modificare lo stile del titolo</a:t>
            </a:r>
          </a:p>
        </p:txBody>
      </p:sp>
      <p:sp>
        <p:nvSpPr>
          <p:cNvPr id="3" name="Segnaposto contenuto 2"/>
          <p:cNvSpPr>
            <a:spLocks noGrp="1"/>
          </p:cNvSpPr>
          <p:nvPr>
            <p:ph idx="1"/>
          </p:nvPr>
        </p:nvSpPr>
        <p:spPr>
          <a:xfrm>
            <a:off x="457200" y="1600201"/>
            <a:ext cx="8229600" cy="4525963"/>
          </a:xfrm>
          <a:prstGeom prst="rect">
            <a:avLst/>
          </a:prstGeom>
        </p:spPr>
        <p:txBody>
          <a:bodyPr lIns="91430" tIns="45715" rIns="91430" bIns="45715"/>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ext Box 21"/>
          <p:cNvSpPr txBox="1">
            <a:spLocks noChangeArrowheads="1"/>
          </p:cNvSpPr>
          <p:nvPr userDrawn="1"/>
        </p:nvSpPr>
        <p:spPr bwMode="auto">
          <a:xfrm>
            <a:off x="8604000" y="6552688"/>
            <a:ext cx="540000" cy="305312"/>
          </a:xfrm>
          <a:prstGeom prst="rect">
            <a:avLst/>
          </a:prstGeom>
          <a:noFill/>
          <a:ln w="9525" algn="ctr">
            <a:noFill/>
            <a:miter lim="800000"/>
            <a:headEnd/>
            <a:tailEnd/>
          </a:ln>
          <a:effectLst/>
        </p:spPr>
        <p:txBody>
          <a:bodyPr lIns="91430" tIns="45715" rIns="91430" bIns="45715">
            <a:spAutoFit/>
          </a:bodyPr>
          <a:lstStyle/>
          <a:p>
            <a:pPr defTabSz="829452" fontAlgn="base">
              <a:spcBef>
                <a:spcPct val="50000"/>
              </a:spcBef>
              <a:spcAft>
                <a:spcPct val="0"/>
              </a:spcAft>
              <a:defRPr/>
            </a:pPr>
            <a:fld id="{4EFB806F-CD2E-48DA-B42A-06BDC06BBAC9}" type="slidenum">
              <a:rPr lang="it-IT" sz="1400" b="1">
                <a:solidFill>
                  <a:srgbClr val="FFFFFF"/>
                </a:solidFill>
                <a:cs typeface="Lucida Sans Unicode" pitchFamily="34" charset="0"/>
              </a:rPr>
              <a:pPr defTabSz="829452" fontAlgn="base">
                <a:spcBef>
                  <a:spcPct val="50000"/>
                </a:spcBef>
                <a:spcAft>
                  <a:spcPct val="0"/>
                </a:spcAft>
                <a:defRPr/>
              </a:pPr>
              <a:t>‹N›</a:t>
            </a:fld>
            <a:endParaRPr lang="it-IT" sz="1400" b="1" dirty="0">
              <a:solidFill>
                <a:srgbClr val="FFFFFF"/>
              </a:solidFill>
              <a:cs typeface="Lucida Sans Unicode"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Text Box 21"/>
          <p:cNvSpPr txBox="1">
            <a:spLocks noChangeArrowheads="1"/>
          </p:cNvSpPr>
          <p:nvPr userDrawn="1"/>
        </p:nvSpPr>
        <p:spPr bwMode="auto">
          <a:xfrm>
            <a:off x="8604000" y="6552688"/>
            <a:ext cx="540000" cy="305312"/>
          </a:xfrm>
          <a:prstGeom prst="rect">
            <a:avLst/>
          </a:prstGeom>
          <a:noFill/>
          <a:ln w="9525" algn="ctr">
            <a:noFill/>
            <a:miter lim="800000"/>
            <a:headEnd/>
            <a:tailEnd/>
          </a:ln>
          <a:effectLst/>
        </p:spPr>
        <p:txBody>
          <a:bodyPr lIns="91430" tIns="45715" rIns="91430" bIns="45715">
            <a:spAutoFit/>
          </a:bodyPr>
          <a:lstStyle/>
          <a:p>
            <a:pPr defTabSz="829452" fontAlgn="base">
              <a:spcBef>
                <a:spcPct val="50000"/>
              </a:spcBef>
              <a:spcAft>
                <a:spcPct val="0"/>
              </a:spcAft>
              <a:defRPr/>
            </a:pPr>
            <a:fld id="{32171C28-9BB9-4E82-B6B2-CB2B3291BFD0}" type="slidenum">
              <a:rPr lang="it-IT" sz="1400" b="1">
                <a:solidFill>
                  <a:srgbClr val="FFFFFF"/>
                </a:solidFill>
                <a:cs typeface="Lucida Sans Unicode" pitchFamily="34" charset="0"/>
              </a:rPr>
              <a:pPr defTabSz="829452" fontAlgn="base">
                <a:spcBef>
                  <a:spcPct val="50000"/>
                </a:spcBef>
                <a:spcAft>
                  <a:spcPct val="0"/>
                </a:spcAft>
                <a:defRPr/>
              </a:pPr>
              <a:t>‹N›</a:t>
            </a:fld>
            <a:endParaRPr lang="it-IT" sz="1400" b="1" dirty="0">
              <a:solidFill>
                <a:srgbClr val="FFFFFF"/>
              </a:solidFill>
              <a:cs typeface="Lucida Sans Unicode" pitchFamily="34" charset="0"/>
            </a:endParaRPr>
          </a:p>
        </p:txBody>
      </p:sp>
      <p:sp>
        <p:nvSpPr>
          <p:cNvPr id="2" name="Titolo 1"/>
          <p:cNvSpPr>
            <a:spLocks noGrp="1"/>
          </p:cNvSpPr>
          <p:nvPr>
            <p:ph type="title"/>
          </p:nvPr>
        </p:nvSpPr>
        <p:spPr>
          <a:xfrm>
            <a:off x="610560" y="620706"/>
            <a:ext cx="8533440" cy="360038"/>
          </a:xfrm>
          <a:prstGeom prst="rect">
            <a:avLst/>
          </a:prstGeom>
        </p:spPr>
        <p:txBody>
          <a:bodyPr/>
          <a:lstStyle/>
          <a:p>
            <a:r>
              <a:rPr lang="it-IT"/>
              <a:t>Fare clic per modificare lo stile del titolo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10560" y="620706"/>
            <a:ext cx="8533440" cy="360038"/>
          </a:xfrm>
          <a:prstGeom prst="rect">
            <a:avLst/>
          </a:prstGeom>
        </p:spPr>
        <p:txBody>
          <a:bodyPr/>
          <a:lstStyle/>
          <a:p>
            <a:r>
              <a:rPr lang="it-IT"/>
              <a:t>Fare clic per modificare lo stile del titolo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ext Box 21"/>
          <p:cNvSpPr txBox="1">
            <a:spLocks noChangeArrowheads="1"/>
          </p:cNvSpPr>
          <p:nvPr userDrawn="1"/>
        </p:nvSpPr>
        <p:spPr bwMode="auto">
          <a:xfrm>
            <a:off x="8604000" y="6552688"/>
            <a:ext cx="540000" cy="292699"/>
          </a:xfrm>
          <a:prstGeom prst="rect">
            <a:avLst/>
          </a:prstGeom>
          <a:noFill/>
          <a:ln w="9525" algn="ctr">
            <a:noFill/>
            <a:miter lim="800000"/>
            <a:headEnd/>
            <a:tailEnd/>
          </a:ln>
          <a:effectLst/>
        </p:spPr>
        <p:txBody>
          <a:bodyPr lIns="91430" tIns="45715" rIns="91430" bIns="45715">
            <a:spAutoFit/>
          </a:bodyPr>
          <a:lstStyle/>
          <a:p>
            <a:pPr defTabSz="407526" fontAlgn="base" hangingPunct="0">
              <a:lnSpc>
                <a:spcPct val="93000"/>
              </a:lnSpc>
              <a:spcBef>
                <a:spcPct val="50000"/>
              </a:spcBef>
              <a:spcAft>
                <a:spcPct val="0"/>
              </a:spcAft>
              <a:buClr>
                <a:srgbClr val="000000"/>
              </a:buClr>
              <a:buSzPct val="100000"/>
              <a:buFont typeface="Times New Roman" pitchFamily="18" charset="0"/>
              <a:buNone/>
              <a:defRPr/>
            </a:pPr>
            <a:fld id="{6B52A0DD-DF66-44FB-B29B-DD2EE4F53665}" type="slidenum">
              <a:rPr lang="it-IT" sz="1400">
                <a:solidFill>
                  <a:srgbClr val="FFFFFF"/>
                </a:solidFill>
                <a:cs typeface="Lucida Sans Unicode" pitchFamily="34" charset="0"/>
              </a:rPr>
              <a:pPr defTabSz="407526" fontAlgn="base" hangingPunct="0">
                <a:lnSpc>
                  <a:spcPct val="93000"/>
                </a:lnSpc>
                <a:spcBef>
                  <a:spcPct val="50000"/>
                </a:spcBef>
                <a:spcAft>
                  <a:spcPct val="0"/>
                </a:spcAft>
                <a:buClr>
                  <a:srgbClr val="000000"/>
                </a:buClr>
                <a:buSzPct val="100000"/>
                <a:buFont typeface="Times New Roman" pitchFamily="18" charset="0"/>
                <a:buNone/>
                <a:defRPr/>
              </a:pPr>
              <a:t>‹N›</a:t>
            </a:fld>
            <a:endParaRPr lang="it-IT" sz="1400" dirty="0">
              <a:solidFill>
                <a:srgbClr val="FFFFFF"/>
              </a:solidFill>
              <a:cs typeface="Lucida Sans Unicode"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 name="Line 20"/>
          <p:cNvSpPr>
            <a:spLocks noChangeShapeType="1"/>
          </p:cNvSpPr>
          <p:nvPr userDrawn="1"/>
        </p:nvSpPr>
        <p:spPr bwMode="auto">
          <a:xfrm>
            <a:off x="610560" y="572495"/>
            <a:ext cx="8533440" cy="0"/>
          </a:xfrm>
          <a:prstGeom prst="line">
            <a:avLst/>
          </a:prstGeom>
          <a:noFill/>
          <a:ln w="76200">
            <a:solidFill>
              <a:schemeClr val="tx1"/>
            </a:solidFill>
            <a:round/>
            <a:headEnd/>
            <a:tailEnd/>
          </a:ln>
          <a:effectLst/>
        </p:spPr>
        <p:txBody>
          <a:bodyPr lIns="91430" tIns="45715" rIns="91430" bIns="45715" anchor="ctr"/>
          <a:lstStyle/>
          <a:p>
            <a:pPr algn="ctr" defTabSz="829452" fontAlgn="base">
              <a:spcBef>
                <a:spcPct val="0"/>
              </a:spcBef>
              <a:spcAft>
                <a:spcPct val="0"/>
              </a:spcAft>
              <a:defRPr/>
            </a:pPr>
            <a:endParaRPr lang="it-IT" sz="2000" b="1" dirty="0">
              <a:solidFill>
                <a:srgbClr val="000000"/>
              </a:solidFill>
              <a:cs typeface="Lucida Sans Unicode" pitchFamily="34" charset="0"/>
            </a:endParaRPr>
          </a:p>
        </p:txBody>
      </p:sp>
      <p:sp>
        <p:nvSpPr>
          <p:cNvPr id="1045" name="Text Box 21"/>
          <p:cNvSpPr txBox="1">
            <a:spLocks noChangeArrowheads="1"/>
          </p:cNvSpPr>
          <p:nvPr userDrawn="1"/>
        </p:nvSpPr>
        <p:spPr bwMode="auto">
          <a:xfrm>
            <a:off x="8604000" y="6552688"/>
            <a:ext cx="540000" cy="305312"/>
          </a:xfrm>
          <a:prstGeom prst="rect">
            <a:avLst/>
          </a:prstGeom>
          <a:noFill/>
          <a:ln w="9525" algn="ctr">
            <a:noFill/>
            <a:miter lim="800000"/>
            <a:headEnd/>
            <a:tailEnd/>
          </a:ln>
          <a:effectLst/>
        </p:spPr>
        <p:txBody>
          <a:bodyPr lIns="91430" tIns="45715" rIns="91430" bIns="45715">
            <a:spAutoFit/>
          </a:bodyPr>
          <a:lstStyle/>
          <a:p>
            <a:pPr defTabSz="829452" fontAlgn="base">
              <a:spcBef>
                <a:spcPct val="50000"/>
              </a:spcBef>
              <a:spcAft>
                <a:spcPct val="0"/>
              </a:spcAft>
              <a:defRPr/>
            </a:pPr>
            <a:fld id="{0EF7B089-7AD0-418E-AC56-540B2E24C277}" type="slidenum">
              <a:rPr lang="it-IT" sz="1400" b="1">
                <a:solidFill>
                  <a:srgbClr val="FFFFFF"/>
                </a:solidFill>
                <a:cs typeface="Lucida Sans Unicode" pitchFamily="34" charset="0"/>
              </a:rPr>
              <a:pPr defTabSz="829452" fontAlgn="base">
                <a:spcBef>
                  <a:spcPct val="50000"/>
                </a:spcBef>
                <a:spcAft>
                  <a:spcPct val="0"/>
                </a:spcAft>
                <a:defRPr/>
              </a:pPr>
              <a:t>‹N›</a:t>
            </a:fld>
            <a:endParaRPr lang="it-IT" sz="1400" b="1" dirty="0">
              <a:solidFill>
                <a:srgbClr val="FFFFFF"/>
              </a:solidFill>
              <a:cs typeface="Lucida Sans Unicode" pitchFamily="34" charset="0"/>
            </a:endParaRPr>
          </a:p>
        </p:txBody>
      </p:sp>
      <p:pic>
        <p:nvPicPr>
          <p:cNvPr id="2" name="Immagine 1"/>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998" b="41999"/>
          <a:stretch/>
        </p:blipFill>
        <p:spPr>
          <a:xfrm>
            <a:off x="664247" y="77876"/>
            <a:ext cx="2016224" cy="40329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2000" b="1">
          <a:solidFill>
            <a:schemeClr val="tx1"/>
          </a:solidFill>
          <a:latin typeface="+mj-lt"/>
          <a:ea typeface="+mj-ea"/>
          <a:cs typeface="+mj-cs"/>
        </a:defRPr>
      </a:lvl1pPr>
      <a:lvl2pPr algn="ctr" rtl="0" eaLnBrk="0" fontAlgn="base" hangingPunct="0">
        <a:spcBef>
          <a:spcPct val="0"/>
        </a:spcBef>
        <a:spcAft>
          <a:spcPct val="0"/>
        </a:spcAft>
        <a:defRPr sz="2000" b="1">
          <a:solidFill>
            <a:schemeClr val="tx1"/>
          </a:solidFill>
          <a:latin typeface="Arial Narrow" pitchFamily="34" charset="0"/>
        </a:defRPr>
      </a:lvl2pPr>
      <a:lvl3pPr algn="ctr" rtl="0" eaLnBrk="0" fontAlgn="base" hangingPunct="0">
        <a:spcBef>
          <a:spcPct val="0"/>
        </a:spcBef>
        <a:spcAft>
          <a:spcPct val="0"/>
        </a:spcAft>
        <a:defRPr sz="2000" b="1">
          <a:solidFill>
            <a:schemeClr val="tx1"/>
          </a:solidFill>
          <a:latin typeface="Arial Narrow" pitchFamily="34" charset="0"/>
        </a:defRPr>
      </a:lvl3pPr>
      <a:lvl4pPr algn="ctr" rtl="0" eaLnBrk="0" fontAlgn="base" hangingPunct="0">
        <a:spcBef>
          <a:spcPct val="0"/>
        </a:spcBef>
        <a:spcAft>
          <a:spcPct val="0"/>
        </a:spcAft>
        <a:defRPr sz="2000" b="1">
          <a:solidFill>
            <a:schemeClr val="tx1"/>
          </a:solidFill>
          <a:latin typeface="Arial Narrow" pitchFamily="34" charset="0"/>
        </a:defRPr>
      </a:lvl4pPr>
      <a:lvl5pPr algn="ctr" rtl="0" eaLnBrk="0" fontAlgn="base" hangingPunct="0">
        <a:spcBef>
          <a:spcPct val="0"/>
        </a:spcBef>
        <a:spcAft>
          <a:spcPct val="0"/>
        </a:spcAft>
        <a:defRPr sz="2000" b="1">
          <a:solidFill>
            <a:schemeClr val="tx1"/>
          </a:solidFill>
          <a:latin typeface="Arial Narrow" pitchFamily="34" charset="0"/>
        </a:defRPr>
      </a:lvl5pPr>
      <a:lvl6pPr marL="457153" algn="ctr" rtl="0" fontAlgn="base">
        <a:spcBef>
          <a:spcPct val="0"/>
        </a:spcBef>
        <a:spcAft>
          <a:spcPct val="0"/>
        </a:spcAft>
        <a:defRPr sz="2000" b="1">
          <a:solidFill>
            <a:schemeClr val="tx2"/>
          </a:solidFill>
          <a:latin typeface="Arial Narrow" pitchFamily="34" charset="0"/>
        </a:defRPr>
      </a:lvl6pPr>
      <a:lvl7pPr marL="914305" algn="ctr" rtl="0" fontAlgn="base">
        <a:spcBef>
          <a:spcPct val="0"/>
        </a:spcBef>
        <a:spcAft>
          <a:spcPct val="0"/>
        </a:spcAft>
        <a:defRPr sz="2000" b="1">
          <a:solidFill>
            <a:schemeClr val="tx2"/>
          </a:solidFill>
          <a:latin typeface="Arial Narrow" pitchFamily="34" charset="0"/>
        </a:defRPr>
      </a:lvl7pPr>
      <a:lvl8pPr marL="1371458" algn="ctr" rtl="0" fontAlgn="base">
        <a:spcBef>
          <a:spcPct val="0"/>
        </a:spcBef>
        <a:spcAft>
          <a:spcPct val="0"/>
        </a:spcAft>
        <a:defRPr sz="2000" b="1">
          <a:solidFill>
            <a:schemeClr val="tx2"/>
          </a:solidFill>
          <a:latin typeface="Arial Narrow" pitchFamily="34" charset="0"/>
        </a:defRPr>
      </a:lvl8pPr>
      <a:lvl9pPr marL="1828610" algn="ctr" rtl="0" fontAlgn="base">
        <a:spcBef>
          <a:spcPct val="0"/>
        </a:spcBef>
        <a:spcAft>
          <a:spcPct val="0"/>
        </a:spcAft>
        <a:defRPr sz="2000" b="1">
          <a:solidFill>
            <a:schemeClr val="tx2"/>
          </a:solidFill>
          <a:latin typeface="Arial Narrow" pitchFamily="34" charset="0"/>
        </a:defRPr>
      </a:lvl9pPr>
    </p:titleStyle>
    <p:bodyStyle>
      <a:lvl1pPr marL="342725" indent="-342725" algn="l" rtl="0" eaLnBrk="0" fontAlgn="base" hangingPunct="0">
        <a:spcBef>
          <a:spcPct val="20000"/>
        </a:spcBef>
        <a:spcAft>
          <a:spcPct val="0"/>
        </a:spcAft>
        <a:buChar char="•"/>
        <a:defRPr sz="3200">
          <a:solidFill>
            <a:schemeClr val="tx1"/>
          </a:solidFill>
          <a:latin typeface="+mn-lt"/>
          <a:ea typeface="+mn-ea"/>
          <a:cs typeface="+mn-cs"/>
        </a:defRPr>
      </a:lvl1pPr>
      <a:lvl2pPr marL="741611" indent="-285124" algn="l" rtl="0" eaLnBrk="0" fontAlgn="base" hangingPunct="0">
        <a:spcBef>
          <a:spcPct val="20000"/>
        </a:spcBef>
        <a:spcAft>
          <a:spcPct val="0"/>
        </a:spcAft>
        <a:buChar char="–"/>
        <a:defRPr sz="2800">
          <a:solidFill>
            <a:schemeClr val="tx1"/>
          </a:solidFill>
          <a:latin typeface="+mn-lt"/>
        </a:defRPr>
      </a:lvl2pPr>
      <a:lvl3pPr marL="1141937" indent="-227523" algn="l" rtl="0" eaLnBrk="0" fontAlgn="base" hangingPunct="0">
        <a:spcBef>
          <a:spcPct val="20000"/>
        </a:spcBef>
        <a:spcAft>
          <a:spcPct val="0"/>
        </a:spcAft>
        <a:buChar char="•"/>
        <a:defRPr sz="2400">
          <a:solidFill>
            <a:schemeClr val="tx1"/>
          </a:solidFill>
          <a:latin typeface="+mn-lt"/>
        </a:defRPr>
      </a:lvl3pPr>
      <a:lvl4pPr marL="1599864" indent="-227523" algn="l" rtl="0" eaLnBrk="0" fontAlgn="base" hangingPunct="0">
        <a:spcBef>
          <a:spcPct val="20000"/>
        </a:spcBef>
        <a:spcAft>
          <a:spcPct val="0"/>
        </a:spcAft>
        <a:buChar char="–"/>
        <a:defRPr sz="2000">
          <a:solidFill>
            <a:schemeClr val="tx1"/>
          </a:solidFill>
          <a:latin typeface="+mn-lt"/>
        </a:defRPr>
      </a:lvl4pPr>
      <a:lvl5pPr marL="2056350" indent="-227523" algn="l" rtl="0" eaLnBrk="0" fontAlgn="base" hangingPunct="0">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sz="2000">
          <a:solidFill>
            <a:schemeClr val="tx1"/>
          </a:solidFill>
          <a:latin typeface="+mn-lt"/>
        </a:defRPr>
      </a:lvl6pPr>
      <a:lvl7pPr marL="2971492" indent="-228577" algn="l" rtl="0" fontAlgn="base">
        <a:spcBef>
          <a:spcPct val="20000"/>
        </a:spcBef>
        <a:spcAft>
          <a:spcPct val="0"/>
        </a:spcAft>
        <a:buChar char="»"/>
        <a:defRPr sz="2000">
          <a:solidFill>
            <a:schemeClr val="tx1"/>
          </a:solidFill>
          <a:latin typeface="+mn-lt"/>
        </a:defRPr>
      </a:lvl7pPr>
      <a:lvl8pPr marL="3428645" indent="-228577" algn="l" rtl="0" fontAlgn="base">
        <a:spcBef>
          <a:spcPct val="20000"/>
        </a:spcBef>
        <a:spcAft>
          <a:spcPct val="0"/>
        </a:spcAft>
        <a:buChar char="»"/>
        <a:defRPr sz="2000">
          <a:solidFill>
            <a:schemeClr val="tx1"/>
          </a:solidFill>
          <a:latin typeface="+mn-lt"/>
        </a:defRPr>
      </a:lvl8pPr>
      <a:lvl9pPr marL="3885797" indent="-228577"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energyplus.ne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studio.net/"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hyperlink" Target="file:///D:\Documenti\www.building-simulation-professional.it\Corsi%20Simulazione%20Dinamica\2016-09-28_Seminario%20Simulazione%20Dinamica%20ArCA\Contenuti%20Esterni\Schematizzazione%20impianto.svg"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file:///C:\EnergyPlusV8-5-0\EP-Launch.ex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file:///D:\Documenti\www.building-simulation-professional.it\Corsi%20Simulazione%20Dinamica\2016-09-28_Seminario%20Simulazione%20Dinamica%20ArCA\Contenuti%20Esterni\Messaggio%20di%20Errore_Esempio.txt"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file:///D:\Documenti\www.building-simulation-professional.it\Corsi%20Simulazione%20Dinamica\2016-09-28_Seminario%20Simulazione%20Dinamica%20ArCA\Contenuti%20Esterni\ITA_Milan%20(2011).csv"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file:///C:\Program%20Files%20(x86)\Elements\Elements.exe"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energyplus.net/"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http://energyplus.helpserve.com/" TargetMode="External"/><Relationship Id="rId5" Type="http://schemas.openxmlformats.org/officeDocument/2006/relationships/hyperlink" Target="https://www.openstudio.net/" TargetMode="External"/><Relationship Id="rId4" Type="http://schemas.openxmlformats.org/officeDocument/2006/relationships/hyperlink" Target="http://simergy.lbl.gov/"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angelo.martucci86@gmail.com"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http://www.building-simulation-professional.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E8065FBD-E169-45FE-9713-8419EE174460}" type="slidenum">
              <a:rPr lang="it-IT" sz="1400">
                <a:solidFill>
                  <a:schemeClr val="bg1"/>
                </a:solidFill>
              </a:rPr>
              <a:pPr algn="l">
                <a:spcBef>
                  <a:spcPct val="50000"/>
                </a:spcBef>
              </a:pPr>
              <a:t>1</a:t>
            </a:fld>
            <a:endParaRPr lang="it-IT" sz="1400" dirty="0">
              <a:solidFill>
                <a:schemeClr val="bg1"/>
              </a:solidFill>
            </a:endParaRPr>
          </a:p>
        </p:txBody>
      </p:sp>
      <p:sp>
        <p:nvSpPr>
          <p:cNvPr id="15366" name="Text Box 7"/>
          <p:cNvSpPr txBox="1">
            <a:spLocks noChangeArrowheads="1"/>
          </p:cNvSpPr>
          <p:nvPr/>
        </p:nvSpPr>
        <p:spPr bwMode="auto">
          <a:xfrm>
            <a:off x="900112" y="2348880"/>
            <a:ext cx="7848352" cy="954107"/>
          </a:xfrm>
          <a:prstGeom prst="rect">
            <a:avLst/>
          </a:prstGeom>
          <a:noFill/>
          <a:ln w="9525">
            <a:noFill/>
            <a:miter lim="800000"/>
            <a:headEnd/>
            <a:tailEnd type="none" w="lg" len="lg"/>
          </a:ln>
        </p:spPr>
        <p:txBody>
          <a:bodyPr wrap="square">
            <a:spAutoFit/>
          </a:bodyPr>
          <a:lstStyle/>
          <a:p>
            <a:pPr eaLnBrk="0" hangingPunct="0"/>
            <a:r>
              <a:rPr lang="it-IT" sz="2800" b="0" dirty="0">
                <a:solidFill>
                  <a:schemeClr val="tx1"/>
                </a:solidFill>
                <a:latin typeface="Arial Narrow" pitchFamily="34" charset="0"/>
              </a:rPr>
              <a:t>SIMULAZIONE DELLE PRESTAZIONI </a:t>
            </a:r>
            <a:r>
              <a:rPr lang="it-IT" sz="2800" b="0" dirty="0" smtClean="0">
                <a:solidFill>
                  <a:schemeClr val="tx1"/>
                </a:solidFill>
                <a:latin typeface="Arial Narrow" pitchFamily="34" charset="0"/>
              </a:rPr>
              <a:t>ENERGETICHE DEGLI EDIFICI </a:t>
            </a:r>
            <a:r>
              <a:rPr lang="it-IT" sz="2800" b="0" dirty="0">
                <a:solidFill>
                  <a:schemeClr val="tx1"/>
                </a:solidFill>
                <a:latin typeface="Arial Narrow" pitchFamily="34" charset="0"/>
              </a:rPr>
              <a:t>IN REGIME DINAMICO</a:t>
            </a:r>
            <a:endParaRPr lang="it-IT" sz="2800" dirty="0">
              <a:solidFill>
                <a:schemeClr val="tx1"/>
              </a:solidFill>
              <a:latin typeface="Arial Narrow" pitchFamily="34" charset="0"/>
            </a:endParaRPr>
          </a:p>
        </p:txBody>
      </p:sp>
      <p:sp>
        <p:nvSpPr>
          <p:cNvPr id="6" name="Text Box 7"/>
          <p:cNvSpPr txBox="1">
            <a:spLocks noChangeArrowheads="1"/>
          </p:cNvSpPr>
          <p:nvPr/>
        </p:nvSpPr>
        <p:spPr bwMode="auto">
          <a:xfrm>
            <a:off x="899592" y="3615407"/>
            <a:ext cx="7218362" cy="461665"/>
          </a:xfrm>
          <a:prstGeom prst="rect">
            <a:avLst/>
          </a:prstGeom>
          <a:noFill/>
          <a:ln w="9525">
            <a:noFill/>
            <a:miter lim="800000"/>
            <a:headEnd/>
            <a:tailEnd type="none" w="lg" len="lg"/>
          </a:ln>
        </p:spPr>
        <p:txBody>
          <a:bodyPr>
            <a:spAutoFit/>
          </a:bodyPr>
          <a:lstStyle/>
          <a:p>
            <a:pPr algn="just" eaLnBrk="0" hangingPunct="0"/>
            <a:r>
              <a:rPr lang="it-IT" sz="2400" dirty="0">
                <a:latin typeface="Arial Narrow" pitchFamily="34" charset="0"/>
              </a:rPr>
              <a:t>Introduzione a EnergyPlus</a:t>
            </a:r>
            <a:endParaRPr lang="it-IT" sz="2400" dirty="0">
              <a:solidFill>
                <a:schemeClr val="tx1"/>
              </a:solidFill>
              <a:latin typeface="Arial Narrow" pitchFamily="34" charset="0"/>
            </a:endParaRPr>
          </a:p>
        </p:txBody>
      </p:sp>
      <p:pic>
        <p:nvPicPr>
          <p:cNvPr id="7" name="Immagine 6" descr="Immagine.bmp"/>
          <p:cNvPicPr/>
          <p:nvPr/>
        </p:nvPicPr>
        <p:blipFill>
          <a:blip r:embed="rId3" cstate="print">
            <a:extLst>
              <a:ext uri="{28A0092B-C50C-407E-A947-70E740481C1C}">
                <a14:useLocalDpi xmlns:a14="http://schemas.microsoft.com/office/drawing/2010/main" val="0"/>
              </a:ext>
            </a:extLst>
          </a:blip>
          <a:stretch>
            <a:fillRect/>
          </a:stretch>
        </p:blipFill>
        <p:spPr>
          <a:xfrm>
            <a:off x="1259632" y="5301208"/>
            <a:ext cx="1522730" cy="617855"/>
          </a:xfrm>
          <a:prstGeom prst="rect">
            <a:avLst/>
          </a:prstGeom>
        </p:spPr>
      </p:pic>
      <p:pic>
        <p:nvPicPr>
          <p:cNvPr id="8" name="Immagine 7" descr="C:\Users\martuccia\Downloads\logo_incubatore_small.png"/>
          <p:cNvPicPr/>
          <p:nvPr/>
        </p:nvPicPr>
        <p:blipFill>
          <a:blip r:embed="rId4">
            <a:extLst>
              <a:ext uri="{28A0092B-C50C-407E-A947-70E740481C1C}">
                <a14:useLocalDpi xmlns:a14="http://schemas.microsoft.com/office/drawing/2010/main" val="0"/>
              </a:ext>
            </a:extLst>
          </a:blip>
          <a:srcRect/>
          <a:stretch>
            <a:fillRect/>
          </a:stretch>
        </p:blipFill>
        <p:spPr bwMode="auto">
          <a:xfrm>
            <a:off x="1312019" y="6021288"/>
            <a:ext cx="1417955" cy="503555"/>
          </a:xfrm>
          <a:prstGeom prst="rect">
            <a:avLst/>
          </a:prstGeom>
          <a:noFill/>
          <a:ln>
            <a:noFill/>
          </a:ln>
        </p:spPr>
      </p:pic>
      <p:grpSp>
        <p:nvGrpSpPr>
          <p:cNvPr id="3" name="Gruppo 2"/>
          <p:cNvGrpSpPr/>
          <p:nvPr/>
        </p:nvGrpSpPr>
        <p:grpSpPr>
          <a:xfrm>
            <a:off x="3367320" y="5373216"/>
            <a:ext cx="2333626" cy="1251992"/>
            <a:chOff x="3407646" y="5301208"/>
            <a:chExt cx="2333626" cy="1251992"/>
          </a:xfrm>
        </p:grpSpPr>
        <p:pic>
          <p:nvPicPr>
            <p:cNvPr id="5" name="Immagine 4" descr="logoOrdArch_1"/>
            <p:cNvPicPr/>
            <p:nvPr/>
          </p:nvPicPr>
          <p:blipFill>
            <a:blip r:embed="rId5" cstate="print"/>
            <a:srcRect/>
            <a:stretch>
              <a:fillRect/>
            </a:stretch>
          </p:blipFill>
          <p:spPr bwMode="auto">
            <a:xfrm>
              <a:off x="4002405" y="5301208"/>
              <a:ext cx="1139825" cy="798195"/>
            </a:xfrm>
            <a:prstGeom prst="rect">
              <a:avLst/>
            </a:prstGeom>
            <a:noFill/>
            <a:ln w="9525">
              <a:noFill/>
              <a:miter lim="800000"/>
              <a:headEnd/>
              <a:tailEnd/>
            </a:ln>
          </p:spPr>
        </p:pic>
        <p:sp>
          <p:nvSpPr>
            <p:cNvPr id="2" name="Text Box 2"/>
            <p:cNvSpPr txBox="1">
              <a:spLocks noChangeArrowheads="1"/>
            </p:cNvSpPr>
            <p:nvPr/>
          </p:nvSpPr>
          <p:spPr bwMode="auto">
            <a:xfrm>
              <a:off x="3407646" y="6184900"/>
              <a:ext cx="2333626"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it-IT" altLang="it-IT" sz="800" b="1" i="0" u="none" strike="noStrike" cap="none" normalizeH="0" baseline="0" dirty="0" smtClean="0">
                  <a:ln>
                    <a:noFill/>
                  </a:ln>
                  <a:solidFill>
                    <a:schemeClr val="tx1"/>
                  </a:solidFill>
                  <a:effectLst/>
                  <a:latin typeface="Calibri" panose="020F0502020204030204" pitchFamily="34" charset="0"/>
                </a:rPr>
                <a:t>Ordine degli Architetti, Pianificatori, Paesaggisti e Conservatori della Provincia di Brescia</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grpSp>
      <p:pic>
        <p:nvPicPr>
          <p:cNvPr id="10" name="Immagine 9"/>
          <p:cNvPicPr/>
          <p:nvPr/>
        </p:nvPicPr>
        <p:blipFill>
          <a:blip r:embed="rId6" cstate="print">
            <a:extLst>
              <a:ext uri="{28A0092B-C50C-407E-A947-70E740481C1C}">
                <a14:useLocalDpi xmlns:a14="http://schemas.microsoft.com/office/drawing/2010/main" val="0"/>
              </a:ext>
            </a:extLst>
          </a:blip>
          <a:stretch>
            <a:fillRect/>
          </a:stretch>
        </p:blipFill>
        <p:spPr>
          <a:xfrm>
            <a:off x="6924975" y="5877272"/>
            <a:ext cx="647700" cy="637540"/>
          </a:xfrm>
          <a:prstGeom prst="rect">
            <a:avLst/>
          </a:prstGeom>
        </p:spPr>
      </p:pic>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3243" y="5373216"/>
            <a:ext cx="1991165" cy="4352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882650" y="2368550"/>
            <a:ext cx="7218363" cy="4216539"/>
          </a:xfrm>
          <a:prstGeom prst="rect">
            <a:avLst/>
          </a:prstGeom>
          <a:noFill/>
          <a:ln w="9525">
            <a:noFill/>
            <a:miter lim="800000"/>
            <a:headEnd/>
            <a:tailEnd type="none" w="lg" len="lg"/>
          </a:ln>
        </p:spPr>
        <p:txBody>
          <a:bodyPr>
            <a:spAutoFit/>
          </a:bodyPr>
          <a:lstStyle/>
          <a:p>
            <a:pPr marL="285750" indent="-285750">
              <a:spcAft>
                <a:spcPts val="600"/>
              </a:spcAft>
              <a:buFont typeface="Wingdings" panose="05000000000000000000" pitchFamily="2" charset="2"/>
              <a:buChar char="v"/>
            </a:pPr>
            <a:r>
              <a:rPr lang="it-IT" sz="1600" dirty="0">
                <a:latin typeface="+mj-lt"/>
              </a:rPr>
              <a:t>Stima dei consumi energetici termici stagionali</a:t>
            </a:r>
          </a:p>
          <a:p>
            <a:pPr marL="285750" indent="-285750">
              <a:spcAft>
                <a:spcPts val="600"/>
              </a:spcAft>
              <a:buFont typeface="Wingdings" panose="05000000000000000000" pitchFamily="2" charset="2"/>
              <a:buChar char="v"/>
            </a:pPr>
            <a:r>
              <a:rPr lang="it-IT" sz="1600" dirty="0">
                <a:latin typeface="+mj-lt"/>
              </a:rPr>
              <a:t>Calcolo delle emissioni di CO</a:t>
            </a:r>
            <a:r>
              <a:rPr lang="it-IT" sz="1600" baseline="-25000" dirty="0">
                <a:latin typeface="+mj-lt"/>
              </a:rPr>
              <a:t>2</a:t>
            </a:r>
            <a:r>
              <a:rPr lang="it-IT" sz="1600" dirty="0">
                <a:latin typeface="+mj-lt"/>
              </a:rPr>
              <a:t> del fabbricato</a:t>
            </a:r>
          </a:p>
          <a:p>
            <a:pPr marL="285750" indent="-285750">
              <a:spcAft>
                <a:spcPts val="600"/>
              </a:spcAft>
              <a:buFont typeface="Wingdings" panose="05000000000000000000" pitchFamily="2" charset="2"/>
              <a:buChar char="v"/>
            </a:pPr>
            <a:r>
              <a:rPr lang="it-IT" sz="1600" dirty="0">
                <a:latin typeface="+mj-lt"/>
              </a:rPr>
              <a:t>Stima dei costi di gestione dell'edificio</a:t>
            </a:r>
          </a:p>
          <a:p>
            <a:pPr marL="285750" indent="-285750">
              <a:spcAft>
                <a:spcPts val="600"/>
              </a:spcAft>
              <a:buFont typeface="Wingdings" panose="05000000000000000000" pitchFamily="2" charset="2"/>
              <a:buChar char="v"/>
            </a:pPr>
            <a:r>
              <a:rPr lang="it-IT" sz="1600" dirty="0">
                <a:latin typeface="+mj-lt"/>
              </a:rPr>
              <a:t>Verifica del comportamento termico/inerziale dell'involucro edilizio </a:t>
            </a:r>
          </a:p>
          <a:p>
            <a:pPr marL="285750" indent="-285750">
              <a:spcAft>
                <a:spcPts val="600"/>
              </a:spcAft>
              <a:buFont typeface="Wingdings" panose="05000000000000000000" pitchFamily="2" charset="2"/>
              <a:buChar char="v"/>
            </a:pPr>
            <a:r>
              <a:rPr lang="it-IT" sz="1600" dirty="0">
                <a:latin typeface="+mj-lt"/>
              </a:rPr>
              <a:t>Verifica della formazione di condensa superficiale e interstiziale</a:t>
            </a:r>
          </a:p>
          <a:p>
            <a:pPr marL="285750" indent="-285750">
              <a:spcAft>
                <a:spcPts val="600"/>
              </a:spcAft>
              <a:buFont typeface="Wingdings" panose="05000000000000000000" pitchFamily="2" charset="2"/>
              <a:buChar char="v"/>
            </a:pPr>
            <a:r>
              <a:rPr lang="it-IT" sz="1600" dirty="0">
                <a:latin typeface="+mj-lt"/>
              </a:rPr>
              <a:t>Ottimizzazione della forma geometrica dell'edificio</a:t>
            </a:r>
          </a:p>
          <a:p>
            <a:pPr marL="285750" indent="-285750">
              <a:spcAft>
                <a:spcPts val="600"/>
              </a:spcAft>
              <a:buFont typeface="Wingdings" panose="05000000000000000000" pitchFamily="2" charset="2"/>
              <a:buChar char="v"/>
            </a:pPr>
            <a:r>
              <a:rPr lang="it-IT" sz="1600" dirty="0">
                <a:latin typeface="+mj-lt"/>
              </a:rPr>
              <a:t>Dimensionamento ottimale degli impianti termici e relativi sottosistemi</a:t>
            </a:r>
          </a:p>
          <a:p>
            <a:pPr marL="285750" indent="-285750">
              <a:spcAft>
                <a:spcPts val="600"/>
              </a:spcAft>
              <a:buFont typeface="Wingdings" panose="05000000000000000000" pitchFamily="2" charset="2"/>
              <a:buChar char="v"/>
            </a:pPr>
            <a:r>
              <a:rPr lang="it-IT" sz="1600" dirty="0">
                <a:latin typeface="+mj-lt"/>
              </a:rPr>
              <a:t>Valutazione della produzione di energia da fonti rinnovabili</a:t>
            </a:r>
          </a:p>
          <a:p>
            <a:pPr marL="285750" indent="-285750">
              <a:spcAft>
                <a:spcPts val="600"/>
              </a:spcAft>
              <a:buFont typeface="Wingdings" panose="05000000000000000000" pitchFamily="2" charset="2"/>
              <a:buChar char="v"/>
            </a:pPr>
            <a:r>
              <a:rPr lang="it-IT" sz="1600" dirty="0">
                <a:latin typeface="+mj-lt"/>
              </a:rPr>
              <a:t>Verifica di illuminamento naturale ed artificiale dei locali</a:t>
            </a:r>
          </a:p>
          <a:p>
            <a:pPr marL="285750" indent="-285750">
              <a:spcAft>
                <a:spcPts val="600"/>
              </a:spcAft>
              <a:buFont typeface="Wingdings" panose="05000000000000000000" pitchFamily="2" charset="2"/>
              <a:buChar char="v"/>
            </a:pPr>
            <a:r>
              <a:rPr lang="it-IT" sz="1600" dirty="0">
                <a:latin typeface="+mj-lt"/>
              </a:rPr>
              <a:t>Valutazione delle condizioni di comfort termico per ciascun locale</a:t>
            </a:r>
          </a:p>
          <a:p>
            <a:pPr marL="285750" indent="-285750">
              <a:spcAft>
                <a:spcPts val="600"/>
              </a:spcAft>
              <a:buFont typeface="Wingdings" panose="05000000000000000000" pitchFamily="2" charset="2"/>
              <a:buChar char="v"/>
            </a:pPr>
            <a:r>
              <a:rPr lang="it-IT" sz="1600" dirty="0">
                <a:latin typeface="+mj-lt"/>
              </a:rPr>
              <a:t>Verifica dell'efficacia di strategie di ventilazione naturale</a:t>
            </a:r>
          </a:p>
          <a:p>
            <a:pPr marL="285750" indent="-285750">
              <a:spcAft>
                <a:spcPts val="600"/>
              </a:spcAft>
              <a:buFont typeface="Wingdings" panose="05000000000000000000" pitchFamily="2" charset="2"/>
              <a:buChar char="v"/>
            </a:pPr>
            <a:r>
              <a:rPr lang="it-IT" sz="1600" dirty="0">
                <a:latin typeface="+mj-lt"/>
              </a:rPr>
              <a:t>Analisi della generazione e rimozione degli </a:t>
            </a:r>
            <a:r>
              <a:rPr lang="it-IT" sz="1600" dirty="0" smtClean="0">
                <a:latin typeface="+mj-lt"/>
              </a:rPr>
              <a:t>inquinanti</a:t>
            </a:r>
          </a:p>
          <a:p>
            <a:pPr marL="285750" indent="-285750">
              <a:spcAft>
                <a:spcPts val="600"/>
              </a:spcAft>
              <a:buFont typeface="Wingdings" panose="05000000000000000000" pitchFamily="2" charset="2"/>
              <a:buChar char="v"/>
            </a:pPr>
            <a:r>
              <a:rPr lang="it-IT" sz="1600" dirty="0" smtClean="0">
                <a:latin typeface="+mj-lt"/>
              </a:rPr>
              <a:t>…</a:t>
            </a:r>
            <a:endParaRPr lang="it-IT" sz="1600" dirty="0">
              <a:latin typeface="+mj-lt"/>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10</a:t>
            </a:fld>
            <a:endParaRPr lang="it-IT" sz="1400">
              <a:solidFill>
                <a:schemeClr val="bg1"/>
              </a:solidFill>
            </a:endParaRPr>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Principali output ottenibili da una Simulazione in Regime Dinamico</a:t>
            </a:r>
            <a:endParaRPr lang="it-IT" sz="1800" b="1" dirty="0">
              <a:latin typeface="Arial Narrow" pitchFamily="34" charset="0"/>
            </a:endParaRPr>
          </a:p>
        </p:txBody>
      </p:sp>
    </p:spTree>
    <p:extLst>
      <p:ext uri="{BB962C8B-B14F-4D97-AF65-F5344CB8AC3E}">
        <p14:creationId xmlns:p14="http://schemas.microsoft.com/office/powerpoint/2010/main" val="171736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882650" y="2368550"/>
            <a:ext cx="7218363" cy="4216539"/>
          </a:xfrm>
          <a:prstGeom prst="rect">
            <a:avLst/>
          </a:prstGeom>
          <a:noFill/>
          <a:ln w="9525">
            <a:noFill/>
            <a:miter lim="800000"/>
            <a:headEnd/>
            <a:tailEnd type="none" w="lg" len="lg"/>
          </a:ln>
        </p:spPr>
        <p:txBody>
          <a:bodyPr>
            <a:spAutoFit/>
          </a:bodyPr>
          <a:lstStyle/>
          <a:p>
            <a:pPr marL="285750" indent="-285750" algn="just">
              <a:spcAft>
                <a:spcPts val="1800"/>
              </a:spcAft>
              <a:buFont typeface="Wingdings" panose="05000000000000000000" pitchFamily="2" charset="2"/>
              <a:buChar char="v"/>
            </a:pPr>
            <a:r>
              <a:rPr lang="it-IT" sz="1600" dirty="0">
                <a:latin typeface="+mj-lt"/>
              </a:rPr>
              <a:t>Valutazione delle prestazioni energetiche e di comfort ambientale di un edificio, sia esso esistente o in fase di progetto.  </a:t>
            </a:r>
          </a:p>
          <a:p>
            <a:pPr marL="285750" indent="-285750" algn="just">
              <a:spcAft>
                <a:spcPts val="1800"/>
              </a:spcAft>
              <a:buFont typeface="Wingdings" panose="05000000000000000000" pitchFamily="2" charset="2"/>
              <a:buChar char="v"/>
            </a:pPr>
            <a:r>
              <a:rPr lang="it-IT" sz="1600" dirty="0">
                <a:latin typeface="+mj-lt"/>
              </a:rPr>
              <a:t>Valutazione comparata con edificio di baseline applicata al rilascio della Certificazione LEED</a:t>
            </a:r>
            <a:r>
              <a:rPr lang="it-IT" sz="1600" baseline="30000" dirty="0">
                <a:latin typeface="+mj-lt"/>
              </a:rPr>
              <a:t>®</a:t>
            </a:r>
            <a:r>
              <a:rPr lang="it-IT" sz="1600" dirty="0">
                <a:latin typeface="+mj-lt"/>
              </a:rPr>
              <a:t> secondo quanto disposto dall’Appendice G della norma ASHRAE 90.1-2010. </a:t>
            </a:r>
          </a:p>
          <a:p>
            <a:pPr marL="285750" indent="-285750" algn="just">
              <a:spcAft>
                <a:spcPts val="1800"/>
              </a:spcAft>
              <a:buFont typeface="Wingdings" panose="05000000000000000000" pitchFamily="2" charset="2"/>
              <a:buChar char="v"/>
            </a:pPr>
            <a:r>
              <a:rPr lang="it-IT" sz="1600" dirty="0">
                <a:latin typeface="+mj-lt"/>
              </a:rPr>
              <a:t>Studio parametrico finalizzato all'individuazione delle interdipendenze tra le variabili oggetto di indagine, quantificandone la reciproca influenza (</a:t>
            </a:r>
            <a:r>
              <a:rPr lang="it-IT" sz="1600" dirty="0" err="1">
                <a:latin typeface="+mj-lt"/>
              </a:rPr>
              <a:t>sensitivity</a:t>
            </a:r>
            <a:r>
              <a:rPr lang="it-IT" sz="1600" dirty="0">
                <a:latin typeface="+mj-lt"/>
              </a:rPr>
              <a:t> </a:t>
            </a:r>
            <a:r>
              <a:rPr lang="it-IT" sz="1600" dirty="0" err="1">
                <a:latin typeface="+mj-lt"/>
              </a:rPr>
              <a:t>analysis</a:t>
            </a:r>
            <a:r>
              <a:rPr lang="it-IT" sz="1600" dirty="0">
                <a:latin typeface="+mj-lt"/>
              </a:rPr>
              <a:t>). In alternativa, la simulazione dinamica parametrica può essere convenientemente usata sin dalle primissime fasi di progettazione di un edificio per l'individuazione e l'ottimizzazione delle migliori soluzioni progettuali dato un set di ipotesi tra loro alternative. </a:t>
            </a:r>
          </a:p>
          <a:p>
            <a:pPr marL="285750" indent="-285750" algn="just">
              <a:spcAft>
                <a:spcPts val="1800"/>
              </a:spcAft>
              <a:buFont typeface="Wingdings" panose="05000000000000000000" pitchFamily="2" charset="2"/>
              <a:buChar char="v"/>
            </a:pPr>
            <a:r>
              <a:rPr lang="it-IT" sz="1600" dirty="0">
                <a:latin typeface="+mj-lt"/>
              </a:rPr>
              <a:t>Simulazione dinamica con calibrazione del modello a supporto dell'attività di Energy Audit. </a:t>
            </a:r>
          </a:p>
          <a:p>
            <a:pPr algn="just">
              <a:spcAft>
                <a:spcPts val="1800"/>
              </a:spcAft>
            </a:pPr>
            <a:r>
              <a:rPr lang="it-IT" sz="1600" b="1" dirty="0">
                <a:latin typeface="+mj-lt"/>
              </a:rPr>
              <a:t>ATTENZIONE:</a:t>
            </a:r>
            <a:r>
              <a:rPr lang="it-IT" sz="1600" dirty="0">
                <a:latin typeface="+mj-lt"/>
              </a:rPr>
              <a:t> I software di simulazione dinamica vengono usati prevalentemente con finalità comparativa (es. Prima Vs. Dopo) e solo raramente per prevedere in termini assoluti le prestazioni energetiche dell’edificio oggetto di indagine.</a:t>
            </a: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11</a:t>
            </a:fld>
            <a:endParaRPr lang="it-IT" sz="1400">
              <a:solidFill>
                <a:schemeClr val="bg1"/>
              </a:solidFill>
            </a:endParaRPr>
          </a:p>
        </p:txBody>
      </p:sp>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Principali campi di applicazione della Simulazione in Regime Dinamico</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882650" y="2368550"/>
            <a:ext cx="7218363" cy="1077218"/>
          </a:xfrm>
          <a:prstGeom prst="rect">
            <a:avLst/>
          </a:prstGeom>
          <a:noFill/>
          <a:ln w="9525">
            <a:noFill/>
            <a:miter lim="800000"/>
            <a:headEnd/>
            <a:tailEnd type="none" w="lg" len="lg"/>
          </a:ln>
        </p:spPr>
        <p:txBody>
          <a:bodyPr>
            <a:spAutoFit/>
          </a:bodyPr>
          <a:lstStyle/>
          <a:p>
            <a:pPr algn="just">
              <a:spcAft>
                <a:spcPts val="1800"/>
              </a:spcAft>
            </a:pPr>
            <a:r>
              <a:rPr lang="it-IT" sz="1600" dirty="0">
                <a:latin typeface="+mj-lt"/>
              </a:rPr>
              <a:t>Un modello si dice calibrato quando i dati di input vengono iterativamente corretti a partire dai dati reali misurati in sito (generalmente gli output che si desidera ottenere attraverso il processo di simulazione), al fine di ottenere una descrizione estremamente precisa dell'edificio oggetto di studio, da utilizzarsi poi per lo studio di problematiche specifiche.</a:t>
            </a: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12</a:t>
            </a:fld>
            <a:endParaRPr lang="it-IT" sz="1400">
              <a:solidFill>
                <a:schemeClr val="bg1"/>
              </a:solidFill>
            </a:endParaRPr>
          </a:p>
        </p:txBody>
      </p:sp>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Modelli </a:t>
            </a:r>
            <a:r>
              <a:rPr lang="it-IT" b="1" dirty="0" err="1">
                <a:latin typeface="Arial Narrow" pitchFamily="34" charset="0"/>
              </a:rPr>
              <a:t>Forward</a:t>
            </a:r>
            <a:r>
              <a:rPr lang="it-IT" b="1" dirty="0">
                <a:latin typeface="Arial Narrow" pitchFamily="34" charset="0"/>
              </a:rPr>
              <a:t> e Modelli Inverse/</a:t>
            </a:r>
            <a:r>
              <a:rPr lang="it-IT" b="1" dirty="0" err="1">
                <a:latin typeface="Arial Narrow" pitchFamily="34" charset="0"/>
              </a:rPr>
              <a:t>Calibrated</a:t>
            </a:r>
            <a:r>
              <a:rPr lang="it-IT" b="1" dirty="0">
                <a:latin typeface="Arial Narrow" pitchFamily="34" charset="0"/>
              </a:rPr>
              <a:t>: differenze</a:t>
            </a:r>
            <a:endParaRPr lang="it-IT" sz="1800" b="1" dirty="0">
              <a:latin typeface="Arial Narrow" pitchFamily="34"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344" y="3573016"/>
            <a:ext cx="6048000" cy="2999898"/>
          </a:xfrm>
          <a:prstGeom prst="rect">
            <a:avLst/>
          </a:prstGeom>
        </p:spPr>
      </p:pic>
    </p:spTree>
    <p:extLst>
      <p:ext uri="{BB962C8B-B14F-4D97-AF65-F5344CB8AC3E}">
        <p14:creationId xmlns:p14="http://schemas.microsoft.com/office/powerpoint/2010/main" val="348404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13</a:t>
            </a:fld>
            <a:endParaRPr lang="it-IT" sz="1400">
              <a:solidFill>
                <a:schemeClr val="bg1"/>
              </a:solidFill>
            </a:endParaRPr>
          </a:p>
        </p:txBody>
      </p:sp>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La scomoda verità dei Modelli </a:t>
            </a:r>
            <a:r>
              <a:rPr lang="it-IT" b="1" dirty="0" err="1">
                <a:latin typeface="Arial Narrow" pitchFamily="34" charset="0"/>
              </a:rPr>
              <a:t>Forward</a:t>
            </a:r>
            <a:endParaRPr lang="it-IT" sz="1800" b="1" dirty="0">
              <a:latin typeface="Arial Narrow" pitchFamily="34" charset="0"/>
            </a:endParaRPr>
          </a:p>
        </p:txBody>
      </p:sp>
      <p:sp>
        <p:nvSpPr>
          <p:cNvPr id="44" name="Text Box 6"/>
          <p:cNvSpPr txBox="1">
            <a:spLocks noChangeArrowheads="1"/>
          </p:cNvSpPr>
          <p:nvPr/>
        </p:nvSpPr>
        <p:spPr bwMode="auto">
          <a:xfrm>
            <a:off x="551426" y="2276872"/>
            <a:ext cx="3084469" cy="3200876"/>
          </a:xfrm>
          <a:prstGeom prst="rect">
            <a:avLst/>
          </a:prstGeom>
          <a:noFill/>
          <a:ln w="9525">
            <a:noFill/>
            <a:miter lim="800000"/>
            <a:headEnd/>
            <a:tailEnd type="none" w="lg" len="lg"/>
          </a:ln>
        </p:spPr>
        <p:txBody>
          <a:bodyPr wrap="square">
            <a:spAutoFit/>
          </a:bodyPr>
          <a:lstStyle/>
          <a:p>
            <a:pPr marL="285750" indent="-285750" algn="just" eaLnBrk="0" hangingPunct="0">
              <a:spcAft>
                <a:spcPts val="600"/>
              </a:spcAft>
              <a:buFont typeface="Wingdings" panose="05000000000000000000" pitchFamily="2" charset="2"/>
              <a:buChar char="v"/>
            </a:pPr>
            <a:r>
              <a:rPr lang="it-IT" sz="1600" dirty="0">
                <a:solidFill>
                  <a:schemeClr val="tx1"/>
                </a:solidFill>
                <a:latin typeface="Arial Narrow" pitchFamily="34" charset="0"/>
              </a:rPr>
              <a:t>Input identici generano risultati profondamente diversi a seconda del motore calcolo utilizzato.</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I consumi preventivati possono scostarsi anche del 100% rispetto a quanto misurato in sito, in funzione della quantità e della qualità delle informazioni disponibili in fase di simulazione.</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I software di simulazione lavorano al meglio per finalità comparative tra casi alternativi. </a:t>
            </a:r>
            <a:endParaRPr lang="it-IT" sz="1600" dirty="0">
              <a:solidFill>
                <a:schemeClr val="tx1"/>
              </a:solidFill>
              <a:latin typeface="Arial Narrow" pitchFamily="34"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210" y="1957308"/>
            <a:ext cx="4982270" cy="4629796"/>
          </a:xfrm>
          <a:prstGeom prst="rect">
            <a:avLst/>
          </a:prstGeom>
        </p:spPr>
      </p:pic>
    </p:spTree>
    <p:extLst>
      <p:ext uri="{BB962C8B-B14F-4D97-AF65-F5344CB8AC3E}">
        <p14:creationId xmlns:p14="http://schemas.microsoft.com/office/powerpoint/2010/main" val="1962536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882650" y="2368550"/>
            <a:ext cx="7218363" cy="3447098"/>
          </a:xfrm>
          <a:prstGeom prst="rect">
            <a:avLst/>
          </a:prstGeom>
          <a:noFill/>
          <a:ln w="9525">
            <a:noFill/>
            <a:miter lim="800000"/>
            <a:headEnd/>
            <a:tailEnd type="none" w="lg" len="lg"/>
          </a:ln>
        </p:spPr>
        <p:txBody>
          <a:bodyPr>
            <a:spAutoFit/>
          </a:bodyPr>
          <a:lstStyle/>
          <a:p>
            <a:pPr algn="just">
              <a:spcAft>
                <a:spcPts val="1800"/>
              </a:spcAft>
            </a:pPr>
            <a:r>
              <a:rPr lang="it-IT" sz="1600" dirty="0">
                <a:latin typeface="+mj-lt"/>
              </a:rPr>
              <a:t>Conduttori differenti in edifici identici possono causare una variazione fino al 400% nel consumo di energia. Le motivazioni chiave </a:t>
            </a:r>
            <a:r>
              <a:rPr lang="it-IT" sz="1600" dirty="0" smtClean="0">
                <a:latin typeface="+mj-lt"/>
              </a:rPr>
              <a:t>sono</a:t>
            </a:r>
            <a:r>
              <a:rPr lang="it-IT" sz="1600" dirty="0">
                <a:latin typeface="+mj-lt"/>
              </a:rPr>
              <a:t>: </a:t>
            </a:r>
          </a:p>
          <a:p>
            <a:pPr marL="285750" indent="-285750" algn="just">
              <a:spcAft>
                <a:spcPts val="1800"/>
              </a:spcAft>
              <a:buFont typeface="Wingdings" panose="05000000000000000000" pitchFamily="2" charset="2"/>
              <a:buChar char="v"/>
            </a:pPr>
            <a:r>
              <a:rPr lang="it-IT" sz="1600" dirty="0">
                <a:latin typeface="+mj-lt"/>
              </a:rPr>
              <a:t>Settaggi / differenti modalità di utilizzo del termostato</a:t>
            </a:r>
          </a:p>
          <a:p>
            <a:pPr marL="285750" indent="-285750" algn="just">
              <a:spcAft>
                <a:spcPts val="1800"/>
              </a:spcAft>
              <a:buFont typeface="Wingdings" panose="05000000000000000000" pitchFamily="2" charset="2"/>
              <a:buChar char="v"/>
            </a:pPr>
            <a:r>
              <a:rPr lang="it-IT" sz="1600" dirty="0">
                <a:latin typeface="+mj-lt"/>
              </a:rPr>
              <a:t>Modalità di apertura delle finestre</a:t>
            </a:r>
          </a:p>
          <a:p>
            <a:pPr marL="285750" indent="-285750" algn="just">
              <a:spcAft>
                <a:spcPts val="1800"/>
              </a:spcAft>
              <a:buFont typeface="Wingdings" panose="05000000000000000000" pitchFamily="2" charset="2"/>
              <a:buChar char="v"/>
            </a:pPr>
            <a:r>
              <a:rPr lang="it-IT" sz="1600" dirty="0">
                <a:latin typeface="+mj-lt"/>
              </a:rPr>
              <a:t>Carichi elettrici differenti </a:t>
            </a:r>
          </a:p>
          <a:p>
            <a:pPr marL="285750" indent="-285750" algn="just">
              <a:spcAft>
                <a:spcPts val="1800"/>
              </a:spcAft>
              <a:buFont typeface="Wingdings" panose="05000000000000000000" pitchFamily="2" charset="2"/>
              <a:buChar char="v"/>
            </a:pPr>
            <a:r>
              <a:rPr lang="it-IT" sz="1600" dirty="0">
                <a:latin typeface="+mj-lt"/>
              </a:rPr>
              <a:t>Stato occupazionale nell’arco della giornata</a:t>
            </a:r>
          </a:p>
          <a:p>
            <a:pPr marL="285750" indent="-285750" algn="just">
              <a:spcAft>
                <a:spcPts val="1800"/>
              </a:spcAft>
              <a:buFont typeface="Wingdings" panose="05000000000000000000" pitchFamily="2" charset="2"/>
              <a:buChar char="v"/>
            </a:pPr>
            <a:r>
              <a:rPr lang="it-IT" sz="1600" dirty="0">
                <a:latin typeface="+mj-lt"/>
              </a:rPr>
              <a:t>Densità </a:t>
            </a:r>
            <a:r>
              <a:rPr lang="it-IT" sz="1600" dirty="0" smtClean="0">
                <a:latin typeface="+mj-lt"/>
              </a:rPr>
              <a:t>occupazionale</a:t>
            </a:r>
          </a:p>
          <a:p>
            <a:pPr marL="285750" indent="-285750" algn="just">
              <a:spcAft>
                <a:spcPts val="1800"/>
              </a:spcAft>
              <a:buFont typeface="Wingdings" panose="05000000000000000000" pitchFamily="2" charset="2"/>
              <a:buChar char="v"/>
            </a:pPr>
            <a:r>
              <a:rPr lang="it-IT" sz="1600" dirty="0" smtClean="0">
                <a:latin typeface="+mj-lt"/>
              </a:rPr>
              <a:t>…</a:t>
            </a:r>
            <a:endParaRPr lang="it-IT" sz="1600" dirty="0">
              <a:latin typeface="+mj-lt"/>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14</a:t>
            </a:fld>
            <a:endParaRPr lang="it-IT" sz="1400">
              <a:solidFill>
                <a:schemeClr val="bg1"/>
              </a:solidFill>
            </a:endParaRPr>
          </a:p>
        </p:txBody>
      </p:sp>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Lo stato occupazionale e le abitudini dell’utente quali fattori determinanti</a:t>
            </a:r>
            <a:endParaRPr lang="it-IT" sz="1800" b="1" dirty="0">
              <a:latin typeface="Arial Narrow" pitchFamily="34" charset="0"/>
            </a:endParaRPr>
          </a:p>
        </p:txBody>
      </p:sp>
    </p:spTree>
    <p:extLst>
      <p:ext uri="{BB962C8B-B14F-4D97-AF65-F5344CB8AC3E}">
        <p14:creationId xmlns:p14="http://schemas.microsoft.com/office/powerpoint/2010/main" val="958428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15</a:t>
            </a:fld>
            <a:endParaRPr lang="it-IT" sz="1400">
              <a:solidFill>
                <a:schemeClr val="bg1"/>
              </a:solidFill>
            </a:endParaRPr>
          </a:p>
        </p:txBody>
      </p:sp>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Principali software di Simulazione Dinamica disponibili sul mercato</a:t>
            </a:r>
            <a:endParaRPr lang="it-IT" sz="1800" b="1" dirty="0">
              <a:latin typeface="Arial Narrow" pitchFamily="34"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000" y="1963326"/>
            <a:ext cx="4968000" cy="487598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539552" y="2276872"/>
            <a:ext cx="7560840" cy="584775"/>
          </a:xfrm>
          <a:prstGeom prst="rect">
            <a:avLst/>
          </a:prstGeom>
          <a:noFill/>
          <a:ln w="9525">
            <a:noFill/>
            <a:miter lim="800000"/>
            <a:headEnd/>
            <a:tailEnd type="none" w="lg" len="lg"/>
          </a:ln>
        </p:spPr>
        <p:txBody>
          <a:bodyPr wrap="square">
            <a:spAutoFit/>
          </a:bodyPr>
          <a:lstStyle/>
          <a:p>
            <a:pPr algn="just" eaLnBrk="0" hangingPunct="0"/>
            <a:r>
              <a:rPr lang="it-IT" sz="1600" dirty="0">
                <a:latin typeface="Arial Narrow" pitchFamily="34" charset="0"/>
              </a:rPr>
              <a:t>La definizione consapevole di modelli qualitativamente elevati e in grado di restituire risultati coerenti rispetto alla finalità che si intende perseguire richiede:</a:t>
            </a:r>
            <a:endParaRPr lang="it-IT" sz="1600" dirty="0">
              <a:solidFill>
                <a:schemeClr val="tx1"/>
              </a:solidFill>
              <a:latin typeface="Arial Narrow" pitchFamily="34" charset="0"/>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16</a:t>
            </a:fld>
            <a:endParaRPr lang="it-IT" sz="1400">
              <a:solidFill>
                <a:schemeClr val="bg1"/>
              </a:solidFill>
            </a:endParaRPr>
          </a:p>
        </p:txBody>
      </p:sp>
      <p:sp>
        <p:nvSpPr>
          <p:cNvPr id="40" name="Text Box 6"/>
          <p:cNvSpPr txBox="1">
            <a:spLocks noChangeArrowheads="1"/>
          </p:cNvSpPr>
          <p:nvPr/>
        </p:nvSpPr>
        <p:spPr bwMode="auto">
          <a:xfrm>
            <a:off x="886735" y="3132257"/>
            <a:ext cx="3973297" cy="1769715"/>
          </a:xfrm>
          <a:prstGeom prst="rect">
            <a:avLst/>
          </a:prstGeom>
          <a:noFill/>
          <a:ln w="9525">
            <a:noFill/>
            <a:miter lim="800000"/>
            <a:headEnd/>
            <a:tailEnd type="none" w="lg" len="lg"/>
          </a:ln>
        </p:spPr>
        <p:txBody>
          <a:bodyPr wrap="square">
            <a:spAutoFit/>
          </a:bodyPr>
          <a:lstStyle/>
          <a:p>
            <a:pPr marL="285750" indent="-285750" algn="just" eaLnBrk="0" hangingPunct="0">
              <a:spcAft>
                <a:spcPts val="1800"/>
              </a:spcAft>
              <a:buFont typeface="Wingdings" panose="05000000000000000000" pitchFamily="2" charset="2"/>
              <a:buChar char="v"/>
            </a:pPr>
            <a:r>
              <a:rPr lang="it-IT" sz="1600" b="1" dirty="0">
                <a:latin typeface="Arial Narrow" pitchFamily="34" charset="0"/>
              </a:rPr>
              <a:t>profonda conoscenza</a:t>
            </a:r>
            <a:r>
              <a:rPr lang="it-IT" sz="1600" dirty="0">
                <a:latin typeface="Arial Narrow" pitchFamily="34" charset="0"/>
              </a:rPr>
              <a:t> del sistema studiato</a:t>
            </a:r>
          </a:p>
          <a:p>
            <a:pPr marL="285750" indent="-285750" algn="just" eaLnBrk="0" hangingPunct="0">
              <a:spcAft>
                <a:spcPts val="1800"/>
              </a:spcAft>
              <a:buFont typeface="Wingdings" panose="05000000000000000000" pitchFamily="2" charset="2"/>
              <a:buChar char="v"/>
            </a:pPr>
            <a:r>
              <a:rPr lang="it-IT" sz="1600" b="1" dirty="0">
                <a:latin typeface="Arial Narrow" pitchFamily="34" charset="0"/>
              </a:rPr>
              <a:t>quantità</a:t>
            </a:r>
            <a:r>
              <a:rPr lang="it-IT" sz="1600" dirty="0">
                <a:latin typeface="Arial Narrow" pitchFamily="34" charset="0"/>
              </a:rPr>
              <a:t> e </a:t>
            </a:r>
            <a:r>
              <a:rPr lang="it-IT" sz="1600" b="1" dirty="0">
                <a:latin typeface="Arial Narrow" pitchFamily="34" charset="0"/>
              </a:rPr>
              <a:t>qualità </a:t>
            </a:r>
            <a:r>
              <a:rPr lang="it-IT" sz="1600" dirty="0">
                <a:latin typeface="Arial Narrow" pitchFamily="34" charset="0"/>
              </a:rPr>
              <a:t>dei dati di input</a:t>
            </a:r>
          </a:p>
          <a:p>
            <a:pPr marL="285750" indent="-285750" algn="just" eaLnBrk="0" hangingPunct="0">
              <a:spcAft>
                <a:spcPts val="1800"/>
              </a:spcAft>
              <a:buFont typeface="Wingdings" panose="05000000000000000000" pitchFamily="2" charset="2"/>
              <a:buChar char="v"/>
            </a:pPr>
            <a:r>
              <a:rPr lang="it-IT" sz="1600" b="1" dirty="0">
                <a:latin typeface="Arial Narrow" pitchFamily="34" charset="0"/>
              </a:rPr>
              <a:t>definizione coerente</a:t>
            </a:r>
            <a:r>
              <a:rPr lang="it-IT" sz="1600" dirty="0">
                <a:latin typeface="Arial Narrow" pitchFamily="34" charset="0"/>
              </a:rPr>
              <a:t> delle richieste di output</a:t>
            </a: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file meteorologico </a:t>
            </a:r>
            <a:r>
              <a:rPr lang="it-IT" sz="1600" b="1" dirty="0">
                <a:latin typeface="Arial Narrow" pitchFamily="34" charset="0"/>
              </a:rPr>
              <a:t>affidabile </a:t>
            </a:r>
            <a:endParaRPr lang="it-IT" sz="1600" b="1" dirty="0">
              <a:solidFill>
                <a:schemeClr val="tx1"/>
              </a:solidFill>
              <a:latin typeface="Arial Narrow" pitchFamily="34" charset="0"/>
            </a:endParaRPr>
          </a:p>
        </p:txBody>
      </p:sp>
      <p:sp>
        <p:nvSpPr>
          <p:cNvPr id="2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Motivi della loro scarsa diffusione</a:t>
            </a:r>
            <a:endParaRPr lang="it-IT" sz="1800" b="1" dirty="0">
              <a:latin typeface="Arial Narrow" pitchFamily="34" charset="0"/>
            </a:endParaRPr>
          </a:p>
        </p:txBody>
      </p:sp>
      <p:sp>
        <p:nvSpPr>
          <p:cNvPr id="6" name="Parentesi graffa chiusa 5"/>
          <p:cNvSpPr/>
          <p:nvPr/>
        </p:nvSpPr>
        <p:spPr bwMode="auto">
          <a:xfrm>
            <a:off x="4716016" y="3123379"/>
            <a:ext cx="648072" cy="1769715"/>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a:ln>
                <a:noFill/>
              </a:ln>
              <a:solidFill>
                <a:schemeClr val="tx2"/>
              </a:solidFill>
              <a:effectLst/>
              <a:latin typeface="Arial" charset="0"/>
            </a:endParaRPr>
          </a:p>
        </p:txBody>
      </p:sp>
      <p:sp>
        <p:nvSpPr>
          <p:cNvPr id="29" name="Text Box 6"/>
          <p:cNvSpPr txBox="1">
            <a:spLocks noChangeArrowheads="1"/>
          </p:cNvSpPr>
          <p:nvPr/>
        </p:nvSpPr>
        <p:spPr bwMode="auto">
          <a:xfrm>
            <a:off x="5495247" y="3361905"/>
            <a:ext cx="3253217" cy="1292662"/>
          </a:xfrm>
          <a:prstGeom prst="rect">
            <a:avLst/>
          </a:prstGeom>
          <a:noFill/>
          <a:ln w="9525">
            <a:noFill/>
            <a:miter lim="800000"/>
            <a:headEnd/>
            <a:tailEnd type="none" w="lg" len="lg"/>
          </a:ln>
        </p:spPr>
        <p:txBody>
          <a:bodyPr wrap="square">
            <a:spAutoFit/>
          </a:bodyPr>
          <a:lstStyle/>
          <a:p>
            <a:pPr algn="just" eaLnBrk="0" hangingPunct="0">
              <a:spcAft>
                <a:spcPts val="1800"/>
              </a:spcAft>
            </a:pPr>
            <a:r>
              <a:rPr lang="it-IT" sz="1600" i="1" dirty="0">
                <a:latin typeface="Arial Narrow" pitchFamily="34" charset="0"/>
              </a:rPr>
              <a:t>Tempi di modellazione molto elevati</a:t>
            </a:r>
          </a:p>
          <a:p>
            <a:pPr algn="just" eaLnBrk="0" hangingPunct="0">
              <a:spcAft>
                <a:spcPts val="1800"/>
              </a:spcAft>
            </a:pPr>
            <a:r>
              <a:rPr lang="it-IT" sz="1600" i="1" dirty="0">
                <a:solidFill>
                  <a:schemeClr val="tx1"/>
                </a:solidFill>
                <a:latin typeface="Arial Narrow" pitchFamily="34" charset="0"/>
              </a:rPr>
              <a:t>Costi di modellazione molto elevati</a:t>
            </a:r>
          </a:p>
          <a:p>
            <a:pPr algn="just" eaLnBrk="0" hangingPunct="0">
              <a:spcAft>
                <a:spcPts val="1800"/>
              </a:spcAft>
            </a:pPr>
            <a:r>
              <a:rPr lang="it-IT" sz="1600" i="1" dirty="0">
                <a:latin typeface="Arial Narrow" pitchFamily="34" charset="0"/>
              </a:rPr>
              <a:t>Solide competenze tecniche</a:t>
            </a:r>
            <a:endParaRPr lang="it-IT" sz="1600" i="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882650" y="2368550"/>
            <a:ext cx="7218363" cy="3708708"/>
          </a:xfrm>
          <a:prstGeom prst="rect">
            <a:avLst/>
          </a:prstGeom>
          <a:noFill/>
          <a:ln w="9525">
            <a:noFill/>
            <a:miter lim="800000"/>
            <a:headEnd/>
            <a:tailEnd type="none" w="lg" len="lg"/>
          </a:ln>
        </p:spPr>
        <p:txBody>
          <a:bodyPr>
            <a:spAutoFit/>
          </a:bodyPr>
          <a:lstStyle/>
          <a:p>
            <a:pPr marL="285750" indent="-285750" algn="just" eaLnBrk="0" hangingPunct="0">
              <a:spcAft>
                <a:spcPts val="1800"/>
              </a:spcAft>
              <a:buFont typeface="Wingdings" panose="05000000000000000000" pitchFamily="2" charset="2"/>
              <a:buChar char="v"/>
            </a:pPr>
            <a:r>
              <a:rPr lang="it-IT" sz="1600" b="1" dirty="0">
                <a:latin typeface="Arial Narrow" pitchFamily="34" charset="0"/>
              </a:rPr>
              <a:t>Motore di simulazione </a:t>
            </a:r>
            <a:r>
              <a:rPr lang="it-IT" sz="1600" dirty="0">
                <a:latin typeface="Arial Narrow" pitchFamily="34" charset="0"/>
              </a:rPr>
              <a:t>a struttura modulare basato sui programmi a compilazione testuale BLAST (Building </a:t>
            </a:r>
            <a:r>
              <a:rPr lang="it-IT" sz="1600" dirty="0" err="1">
                <a:latin typeface="Arial Narrow" pitchFamily="34" charset="0"/>
              </a:rPr>
              <a:t>Loads</a:t>
            </a:r>
            <a:r>
              <a:rPr lang="it-IT" sz="1600" dirty="0">
                <a:latin typeface="Arial Narrow" pitchFamily="34" charset="0"/>
              </a:rPr>
              <a:t> Analysis and System </a:t>
            </a:r>
            <a:r>
              <a:rPr lang="it-IT" sz="1600" dirty="0" err="1">
                <a:latin typeface="Arial Narrow" pitchFamily="34" charset="0"/>
              </a:rPr>
              <a:t>Thermodynamics</a:t>
            </a:r>
            <a:r>
              <a:rPr lang="it-IT" sz="1600" dirty="0">
                <a:latin typeface="Arial Narrow" pitchFamily="34" charset="0"/>
              </a:rPr>
              <a:t>) e DOE-2, sviluppati nel corso degli anni 80 per contrastare la crisi energetica</a:t>
            </a:r>
            <a:r>
              <a:rPr lang="it-IT" sz="1600" dirty="0" smtClean="0">
                <a:latin typeface="Arial Narrow" pitchFamily="34" charset="0"/>
              </a:rPr>
              <a:t>.</a:t>
            </a: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Gratuito, Open-Source, Cross Platform (Windows, Mac OS X, Linux)</a:t>
            </a:r>
          </a:p>
          <a:p>
            <a:pPr marL="285750" indent="-285750" algn="just" eaLnBrk="0" hangingPunct="0">
              <a:spcAft>
                <a:spcPts val="1800"/>
              </a:spcAft>
              <a:buFont typeface="Wingdings" panose="05000000000000000000" pitchFamily="2" charset="2"/>
              <a:buChar char="v"/>
            </a:pPr>
            <a:r>
              <a:rPr lang="it-IT" sz="1600" dirty="0" smtClean="0">
                <a:latin typeface="Arial Narrow" pitchFamily="34" charset="0"/>
              </a:rPr>
              <a:t>Il suo sviluppo è finanziato dal Building Technology Office (BTO) del </a:t>
            </a:r>
            <a:r>
              <a:rPr lang="it-IT" sz="1600" dirty="0" err="1" smtClean="0">
                <a:latin typeface="Arial Narrow" pitchFamily="34" charset="0"/>
              </a:rPr>
              <a:t>Department</a:t>
            </a:r>
            <a:r>
              <a:rPr lang="it-IT" sz="1600" dirty="0" smtClean="0">
                <a:latin typeface="Arial Narrow" pitchFamily="34" charset="0"/>
              </a:rPr>
              <a:t> of Energy Americano.  </a:t>
            </a:r>
          </a:p>
          <a:p>
            <a:pPr marL="285750" indent="-285750" algn="just" eaLnBrk="0" hangingPunct="0">
              <a:spcAft>
                <a:spcPts val="1800"/>
              </a:spcAft>
              <a:buFont typeface="Wingdings" panose="05000000000000000000" pitchFamily="2" charset="2"/>
              <a:buChar char="v"/>
            </a:pPr>
            <a:r>
              <a:rPr lang="it-IT" sz="1600" dirty="0" smtClean="0">
                <a:latin typeface="Arial Narrow" pitchFamily="34" charset="0"/>
              </a:rPr>
              <a:t>Consente di simulare sia i consumi energetici (termici, di ventilazione, di illuminazione, delle utenze elettriche e di processo) che il consumo di acqua negli edifici.</a:t>
            </a:r>
            <a:endParaRPr lang="it-IT" sz="1600" dirty="0">
              <a:latin typeface="Arial Narrow" pitchFamily="34" charset="0"/>
            </a:endParaRPr>
          </a:p>
          <a:p>
            <a:pPr marL="285750" indent="-285750" algn="just" eaLnBrk="0" hangingPunct="0">
              <a:spcAft>
                <a:spcPts val="1800"/>
              </a:spcAft>
              <a:buFont typeface="Wingdings" panose="05000000000000000000" pitchFamily="2" charset="2"/>
              <a:buChar char="v"/>
            </a:pPr>
            <a:r>
              <a:rPr lang="it-IT" sz="1600" dirty="0" smtClean="0">
                <a:latin typeface="Arial Narrow" pitchFamily="34" charset="0"/>
              </a:rPr>
              <a:t>Frequenza di aggiornamento del software: 2 volte/anno</a:t>
            </a:r>
            <a:endParaRPr lang="it-IT" sz="1600" dirty="0">
              <a:latin typeface="Arial Narrow" pitchFamily="34" charset="0"/>
            </a:endParaRPr>
          </a:p>
          <a:p>
            <a:pPr marL="285750" indent="-285750" algn="just" eaLnBrk="0" hangingPunct="0">
              <a:spcAft>
                <a:spcPts val="1800"/>
              </a:spcAft>
              <a:buFont typeface="Wingdings" panose="05000000000000000000" pitchFamily="2" charset="2"/>
              <a:buChar char="v"/>
            </a:pPr>
            <a:r>
              <a:rPr lang="it-IT" sz="1600" dirty="0" smtClean="0">
                <a:latin typeface="Arial Narrow" pitchFamily="34" charset="0"/>
              </a:rPr>
              <a:t>Scaricabile da</a:t>
            </a:r>
            <a:r>
              <a:rPr lang="it-IT" sz="1600" dirty="0">
                <a:latin typeface="Arial Narrow" pitchFamily="34" charset="0"/>
              </a:rPr>
              <a:t>: </a:t>
            </a:r>
            <a:r>
              <a:rPr lang="it-IT" sz="1600" dirty="0">
                <a:latin typeface="Arial Narrow" pitchFamily="34" charset="0"/>
                <a:hlinkClick r:id="rId3"/>
              </a:rPr>
              <a:t>https://energyplus.net/</a:t>
            </a:r>
            <a:r>
              <a:rPr lang="it-IT" sz="1600" dirty="0">
                <a:latin typeface="Arial Narrow" pitchFamily="34" charset="0"/>
              </a:rPr>
              <a:t> </a:t>
            </a:r>
            <a:endParaRPr lang="it-IT" sz="1600" dirty="0">
              <a:solidFill>
                <a:schemeClr val="tx1"/>
              </a:solidFill>
              <a:latin typeface="Arial Narrow" pitchFamily="34" charset="0"/>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17</a:t>
            </a:fld>
            <a:endParaRPr lang="it-IT" sz="1400">
              <a:solidFill>
                <a:schemeClr val="bg1"/>
              </a:solidFill>
            </a:endParaRPr>
          </a:p>
        </p:txBody>
      </p:sp>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EnergyPlus: caratteristiche generali</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18</a:t>
            </a:fld>
            <a:endParaRPr lang="it-IT" sz="1400">
              <a:solidFill>
                <a:schemeClr val="bg1"/>
              </a:solidFill>
            </a:endParaRPr>
          </a:p>
        </p:txBody>
      </p:sp>
      <p:sp>
        <p:nvSpPr>
          <p:cNvPr id="13" name="Text Box 6"/>
          <p:cNvSpPr txBox="1">
            <a:spLocks noChangeArrowheads="1"/>
          </p:cNvSpPr>
          <p:nvPr/>
        </p:nvSpPr>
        <p:spPr bwMode="auto">
          <a:xfrm>
            <a:off x="882650" y="2368550"/>
            <a:ext cx="7218363" cy="4201150"/>
          </a:xfrm>
          <a:prstGeom prst="rect">
            <a:avLst/>
          </a:prstGeom>
          <a:noFill/>
          <a:ln w="9525">
            <a:noFill/>
            <a:miter lim="800000"/>
            <a:headEnd/>
            <a:tailEnd type="none" w="lg" len="lg"/>
          </a:ln>
        </p:spPr>
        <p:txBody>
          <a:bodyPr>
            <a:spAutoFit/>
          </a:bodyPr>
          <a:lstStyle/>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Due tipologie di simulazione: la </a:t>
            </a:r>
            <a:r>
              <a:rPr lang="it-IT" sz="1600" b="1" dirty="0" err="1">
                <a:latin typeface="Arial Narrow" pitchFamily="34" charset="0"/>
              </a:rPr>
              <a:t>Run</a:t>
            </a:r>
            <a:r>
              <a:rPr lang="it-IT" sz="1600" b="1" dirty="0">
                <a:latin typeface="Arial Narrow" pitchFamily="34" charset="0"/>
              </a:rPr>
              <a:t> </a:t>
            </a:r>
            <a:r>
              <a:rPr lang="it-IT" sz="1600" b="1" dirty="0" err="1">
                <a:latin typeface="Arial Narrow" pitchFamily="34" charset="0"/>
              </a:rPr>
              <a:t>Weather</a:t>
            </a:r>
            <a:r>
              <a:rPr lang="it-IT" sz="1600" b="1" dirty="0">
                <a:latin typeface="Arial Narrow" pitchFamily="34" charset="0"/>
              </a:rPr>
              <a:t> File </a:t>
            </a:r>
            <a:r>
              <a:rPr lang="it-IT" sz="1600" b="1" dirty="0" err="1">
                <a:latin typeface="Arial Narrow" pitchFamily="34" charset="0"/>
              </a:rPr>
              <a:t>Simulation</a:t>
            </a:r>
            <a:r>
              <a:rPr lang="it-IT" sz="1600" dirty="0">
                <a:latin typeface="Arial Narrow" pitchFamily="34" charset="0"/>
              </a:rPr>
              <a:t>, finalizzata alla valutazione delle prestazioni energetiche del sistema-edificio durante un arco temporale definito, e la </a:t>
            </a:r>
            <a:r>
              <a:rPr lang="it-IT" sz="1600" b="1" dirty="0" err="1">
                <a:latin typeface="Arial Narrow" pitchFamily="34" charset="0"/>
              </a:rPr>
              <a:t>Run</a:t>
            </a:r>
            <a:r>
              <a:rPr lang="it-IT" sz="1600" b="1" dirty="0">
                <a:latin typeface="Arial Narrow" pitchFamily="34" charset="0"/>
              </a:rPr>
              <a:t> Design </a:t>
            </a:r>
            <a:r>
              <a:rPr lang="it-IT" sz="1600" b="1" dirty="0" err="1">
                <a:latin typeface="Arial Narrow" pitchFamily="34" charset="0"/>
              </a:rPr>
              <a:t>Day</a:t>
            </a:r>
            <a:r>
              <a:rPr lang="it-IT" sz="1600" b="1" dirty="0">
                <a:latin typeface="Arial Narrow" pitchFamily="34" charset="0"/>
              </a:rPr>
              <a:t> </a:t>
            </a:r>
            <a:r>
              <a:rPr lang="it-IT" sz="1600" b="1" dirty="0" err="1">
                <a:latin typeface="Arial Narrow" pitchFamily="34" charset="0"/>
              </a:rPr>
              <a:t>Simulation</a:t>
            </a:r>
            <a:r>
              <a:rPr lang="it-IT" sz="1600" dirty="0">
                <a:latin typeface="Arial Narrow" pitchFamily="34" charset="0"/>
              </a:rPr>
              <a:t>, come simulazione in condizioni di progetto per la determinazione dei carichi termici e il dimensionamento degli impianti HVAC.</a:t>
            </a:r>
          </a:p>
          <a:p>
            <a:pPr marL="285750" indent="-285750" algn="just" eaLnBrk="0" hangingPunct="0">
              <a:spcAft>
                <a:spcPts val="1800"/>
              </a:spcAft>
              <a:buFont typeface="Wingdings" panose="05000000000000000000" pitchFamily="2" charset="2"/>
              <a:buChar char="v"/>
            </a:pPr>
            <a:r>
              <a:rPr lang="it-IT" sz="1600" b="1" dirty="0" err="1">
                <a:latin typeface="Arial Narrow" pitchFamily="34" charset="0"/>
              </a:rPr>
              <a:t>Timestep</a:t>
            </a:r>
            <a:r>
              <a:rPr lang="it-IT" sz="1600" b="1" dirty="0">
                <a:latin typeface="Arial Narrow" pitchFamily="34" charset="0"/>
              </a:rPr>
              <a:t>:</a:t>
            </a:r>
            <a:r>
              <a:rPr lang="it-IT" sz="1600" dirty="0">
                <a:latin typeface="Arial Narrow" pitchFamily="34" charset="0"/>
              </a:rPr>
              <a:t> frequenza sub-oraria con cui il motore di calcolo interpola i dati di input sino alla convergenza del sistema modellizzato.</a:t>
            </a:r>
          </a:p>
          <a:p>
            <a:pPr marL="285750" indent="-285750" algn="just" eaLnBrk="0" hangingPunct="0">
              <a:spcAft>
                <a:spcPts val="1800"/>
              </a:spcAft>
              <a:buFont typeface="Wingdings" panose="05000000000000000000" pitchFamily="2" charset="2"/>
              <a:buChar char="v"/>
            </a:pPr>
            <a:r>
              <a:rPr lang="it-IT" sz="1600" b="1" dirty="0" err="1">
                <a:latin typeface="Arial Narrow" pitchFamily="34" charset="0"/>
              </a:rPr>
              <a:t>Scheduling</a:t>
            </a:r>
            <a:r>
              <a:rPr lang="it-IT" sz="1600" b="1" dirty="0">
                <a:latin typeface="Arial Narrow" pitchFamily="34" charset="0"/>
              </a:rPr>
              <a:t>:</a:t>
            </a:r>
            <a:r>
              <a:rPr lang="it-IT" sz="1600" dirty="0">
                <a:latin typeface="Arial Narrow" pitchFamily="34" charset="0"/>
              </a:rPr>
              <a:t> </a:t>
            </a:r>
            <a:r>
              <a:rPr lang="it-IT" sz="1600" dirty="0" err="1">
                <a:latin typeface="Arial Narrow" pitchFamily="34" charset="0"/>
              </a:rPr>
              <a:t>schedulizzazione</a:t>
            </a:r>
            <a:r>
              <a:rPr lang="it-IT" sz="1600" dirty="0">
                <a:latin typeface="Arial Narrow" pitchFamily="34" charset="0"/>
              </a:rPr>
              <a:t> temporale per la definizione del funzionamento dei sistemi, delle modalità di fruizione da parte dell’utenza e della gestione di qualsivoglia sistema tecnologico.</a:t>
            </a:r>
          </a:p>
          <a:p>
            <a:pPr marL="285750" indent="-285750" algn="just" eaLnBrk="0" hangingPunct="0">
              <a:spcAft>
                <a:spcPts val="1800"/>
              </a:spcAft>
              <a:buFont typeface="Wingdings" panose="05000000000000000000" pitchFamily="2" charset="2"/>
              <a:buChar char="v"/>
            </a:pPr>
            <a:r>
              <a:rPr lang="it-IT" sz="1600" dirty="0" smtClean="0">
                <a:latin typeface="Arial Narrow" pitchFamily="34" charset="0"/>
              </a:rPr>
              <a:t>Analisi del comfort termico basata su attività, temperatura interna, umidità ecc.</a:t>
            </a:r>
          </a:p>
          <a:p>
            <a:pPr marL="285750" indent="-285750" algn="just" eaLnBrk="0" hangingPunct="0">
              <a:spcAft>
                <a:spcPts val="1800"/>
              </a:spcAft>
              <a:buFont typeface="Wingdings" panose="05000000000000000000" pitchFamily="2" charset="2"/>
              <a:buChar char="v"/>
            </a:pPr>
            <a:r>
              <a:rPr lang="it-IT" sz="1600" dirty="0" smtClean="0">
                <a:latin typeface="Arial Narrow" pitchFamily="34" charset="0"/>
              </a:rPr>
              <a:t>Modellizzazione avanzata delle superfici vetrate e dei sistemi di controllo.</a:t>
            </a:r>
            <a:endParaRPr lang="it-IT" sz="1600" dirty="0">
              <a:latin typeface="Arial Narrow" pitchFamily="34" charset="0"/>
            </a:endParaRP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Tre alternative per la definizione dei sistemi impiantistici: Simple, Compact e </a:t>
            </a:r>
            <a:r>
              <a:rPr lang="it-IT" sz="1600" dirty="0" err="1" smtClean="0">
                <a:latin typeface="Arial Narrow" pitchFamily="34" charset="0"/>
              </a:rPr>
              <a:t>Detailed</a:t>
            </a:r>
            <a:r>
              <a:rPr lang="it-IT" sz="1600" smtClean="0">
                <a:latin typeface="Arial Narrow" pitchFamily="34" charset="0"/>
              </a:rPr>
              <a:t>.</a:t>
            </a:r>
            <a:endParaRPr lang="it-IT" sz="1600" dirty="0">
              <a:latin typeface="Arial Narrow" pitchFamily="34" charset="0"/>
            </a:endParaRPr>
          </a:p>
        </p:txBody>
      </p:sp>
      <p:sp>
        <p:nvSpPr>
          <p:cNvPr id="17"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err="1" smtClean="0">
                <a:latin typeface="Arial Narrow" pitchFamily="34" charset="0"/>
              </a:rPr>
              <a:t>EnergyPlus</a:t>
            </a:r>
            <a:r>
              <a:rPr lang="it-IT" b="1" dirty="0" smtClean="0">
                <a:latin typeface="Arial Narrow" pitchFamily="34" charset="0"/>
              </a:rPr>
              <a:t>: caratteristiche generali</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19</a:t>
            </a:fld>
            <a:endParaRPr lang="it-IT" sz="1400">
              <a:solidFill>
                <a:schemeClr val="bg1"/>
              </a:solidFill>
            </a:endParaRPr>
          </a:p>
        </p:txBody>
      </p:sp>
      <p:pic>
        <p:nvPicPr>
          <p:cNvPr id="13" name="Picture 2"/>
          <p:cNvPicPr>
            <a:picLocks noChangeAspect="1" noChangeArrowheads="1"/>
          </p:cNvPicPr>
          <p:nvPr/>
        </p:nvPicPr>
        <p:blipFill>
          <a:blip r:embed="rId3" cstate="print"/>
          <a:srcRect l="469"/>
          <a:stretch>
            <a:fillRect/>
          </a:stretch>
        </p:blipFill>
        <p:spPr bwMode="auto">
          <a:xfrm>
            <a:off x="5114153" y="2348880"/>
            <a:ext cx="3824109" cy="3225987"/>
          </a:xfrm>
          <a:prstGeom prst="rect">
            <a:avLst/>
          </a:prstGeom>
          <a:noFill/>
          <a:ln w="9525">
            <a:noFill/>
            <a:miter lim="800000"/>
            <a:headEnd/>
            <a:tailEnd/>
          </a:ln>
        </p:spPr>
      </p:pic>
      <p:sp>
        <p:nvSpPr>
          <p:cNvPr id="9" name="Text Box 6"/>
          <p:cNvSpPr txBox="1">
            <a:spLocks noChangeArrowheads="1"/>
          </p:cNvSpPr>
          <p:nvPr/>
        </p:nvSpPr>
        <p:spPr bwMode="auto">
          <a:xfrm>
            <a:off x="551426" y="2276872"/>
            <a:ext cx="4308606" cy="3985706"/>
          </a:xfrm>
          <a:prstGeom prst="rect">
            <a:avLst/>
          </a:prstGeom>
          <a:noFill/>
          <a:ln w="9525">
            <a:noFill/>
            <a:miter lim="800000"/>
            <a:headEnd/>
            <a:tailEnd type="none" w="lg" len="lg"/>
          </a:ln>
        </p:spPr>
        <p:txBody>
          <a:bodyPr wrap="square">
            <a:spAutoFit/>
          </a:bodyPr>
          <a:lstStyle/>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Il cuore di E+ consta di due motori: l’</a:t>
            </a:r>
            <a:r>
              <a:rPr lang="it-IT" sz="1600" b="1" dirty="0" err="1">
                <a:latin typeface="Arial Narrow" pitchFamily="34" charset="0"/>
              </a:rPr>
              <a:t>Heat</a:t>
            </a:r>
            <a:r>
              <a:rPr lang="it-IT" sz="1600" b="1" dirty="0">
                <a:latin typeface="Arial Narrow" pitchFamily="34" charset="0"/>
              </a:rPr>
              <a:t> and Mass Balance </a:t>
            </a:r>
            <a:r>
              <a:rPr lang="it-IT" sz="1600" b="1" dirty="0" err="1">
                <a:latin typeface="Arial Narrow" pitchFamily="34" charset="0"/>
              </a:rPr>
              <a:t>Simulation</a:t>
            </a:r>
            <a:r>
              <a:rPr lang="it-IT" sz="1600" dirty="0">
                <a:latin typeface="Arial Narrow" pitchFamily="34" charset="0"/>
              </a:rPr>
              <a:t> (per la simulazione dei carichi termici) e il </a:t>
            </a:r>
            <a:r>
              <a:rPr lang="it-IT" sz="1600" b="1" dirty="0">
                <a:latin typeface="Arial Narrow" pitchFamily="34" charset="0"/>
              </a:rPr>
              <a:t>Building Systems </a:t>
            </a:r>
            <a:r>
              <a:rPr lang="it-IT" sz="1600" b="1" dirty="0" err="1">
                <a:latin typeface="Arial Narrow" pitchFamily="34" charset="0"/>
              </a:rPr>
              <a:t>Simulation</a:t>
            </a:r>
            <a:r>
              <a:rPr lang="it-IT" sz="1600" dirty="0">
                <a:latin typeface="Arial Narrow" pitchFamily="34" charset="0"/>
              </a:rPr>
              <a:t> (per la simulazione degli impianti).</a:t>
            </a: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I dati generati durante i vari </a:t>
            </a:r>
            <a:r>
              <a:rPr lang="it-IT" sz="1600" dirty="0" err="1">
                <a:latin typeface="Arial Narrow" pitchFamily="34" charset="0"/>
              </a:rPr>
              <a:t>timestep</a:t>
            </a:r>
            <a:r>
              <a:rPr lang="it-IT" sz="1600" dirty="0">
                <a:latin typeface="Arial Narrow" pitchFamily="34" charset="0"/>
              </a:rPr>
              <a:t> di simulazione vengono rimbalzati n volte (n = </a:t>
            </a:r>
            <a:r>
              <a:rPr lang="it-IT" sz="1600" dirty="0" err="1">
                <a:latin typeface="Arial Narrow" pitchFamily="34" charset="0"/>
              </a:rPr>
              <a:t>timesteps</a:t>
            </a:r>
            <a:r>
              <a:rPr lang="it-IT" sz="1600" dirty="0">
                <a:latin typeface="Arial Narrow" pitchFamily="34" charset="0"/>
              </a:rPr>
              <a:t>) tra i due motori fino a quando il calcolo non giunge a convergenza. I risultati di output sono dunque ottenuti per interpolazione.</a:t>
            </a: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L’architettura a moduli plug-in permette un continuo aggiornamento del motore di simulazione e dei relativi contenuti. </a:t>
            </a:r>
          </a:p>
          <a:p>
            <a:pPr marL="285750" indent="-285750" algn="just" eaLnBrk="0" hangingPunct="0">
              <a:spcAft>
                <a:spcPts val="1800"/>
              </a:spcAft>
              <a:buFont typeface="Wingdings" panose="05000000000000000000" pitchFamily="2" charset="2"/>
              <a:buChar char="v"/>
            </a:pPr>
            <a:endParaRPr lang="it-IT" sz="1600" dirty="0">
              <a:solidFill>
                <a:schemeClr val="tx1"/>
              </a:solidFill>
              <a:latin typeface="Arial Narrow" pitchFamily="34" charset="0"/>
            </a:endParaRPr>
          </a:p>
        </p:txBody>
      </p:sp>
      <p:sp>
        <p:nvSpPr>
          <p:cNvPr id="17"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Lo schema di funzionamento</a:t>
            </a:r>
            <a:endParaRPr lang="it-IT" sz="1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2.22222E-6 L -0.2526 0.05879 " pathEditMode="relative" rAng="0" ptsTypes="AA">
                                      <p:cBhvr>
                                        <p:cTn id="10" dur="2000" fill="hold"/>
                                        <p:tgtEl>
                                          <p:spTgt spid="13"/>
                                        </p:tgtEl>
                                        <p:attrNameLst>
                                          <p:attrName>ppt_x</p:attrName>
                                          <p:attrName>ppt_y</p:attrName>
                                        </p:attrNameLst>
                                      </p:cBhvr>
                                      <p:rCtr x="-12639" y="2940"/>
                                    </p:animMotion>
                                  </p:childTnLst>
                                </p:cTn>
                              </p:par>
                              <p:par>
                                <p:cTn id="11" presetID="6" presetClass="emph" presetSubtype="0" fill="hold" nodeType="withEffect">
                                  <p:stCondLst>
                                    <p:cond delay="0"/>
                                  </p:stCondLst>
                                  <p:childTnLst>
                                    <p:animScale>
                                      <p:cBhvr>
                                        <p:cTn id="12" dur="2000" fill="hold"/>
                                        <p:tgtEl>
                                          <p:spTgt spid="13"/>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539750" y="1196975"/>
            <a:ext cx="8280400" cy="4895850"/>
          </a:xfrm>
          <a:prstGeom prst="rect">
            <a:avLst/>
          </a:prstGeom>
          <a:noFill/>
          <a:ln w="9525">
            <a:noFill/>
            <a:miter lim="800000"/>
            <a:headEnd/>
            <a:tailEnd/>
          </a:ln>
        </p:spPr>
        <p:txBody>
          <a:bodyPr/>
          <a:lstStyle/>
          <a:p>
            <a:pPr algn="just"/>
            <a:endParaRPr lang="en-GB" sz="1800" b="0">
              <a:solidFill>
                <a:schemeClr val="tx1"/>
              </a:solidFill>
              <a:latin typeface="Arial Narrow" pitchFamily="34" charset="0"/>
            </a:endParaRPr>
          </a:p>
          <a:p>
            <a:pPr algn="l">
              <a:spcBef>
                <a:spcPct val="20000"/>
              </a:spcBef>
            </a:pPr>
            <a:endParaRPr lang="it-IT" sz="1800" b="0">
              <a:solidFill>
                <a:schemeClr val="tx1"/>
              </a:solidFill>
              <a:latin typeface="Arial Narrow" pitchFamily="34" charset="0"/>
            </a:endParaRPr>
          </a:p>
        </p:txBody>
      </p:sp>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882000" y="2368800"/>
            <a:ext cx="7261875" cy="2246769"/>
          </a:xfrm>
          <a:prstGeom prst="rect">
            <a:avLst/>
          </a:prstGeom>
          <a:noFill/>
          <a:ln w="9525">
            <a:noFill/>
            <a:miter lim="800000"/>
            <a:headEnd/>
            <a:tailEnd type="none" w="lg" len="lg"/>
          </a:ln>
        </p:spPr>
        <p:txBody>
          <a:bodyPr wrap="square">
            <a:spAutoFit/>
          </a:bodyPr>
          <a:lstStyle/>
          <a:p>
            <a:pPr marL="285750" indent="-285750" algn="just" eaLnBrk="0" hangingPunct="0">
              <a:spcAft>
                <a:spcPts val="1800"/>
              </a:spcAft>
              <a:buFont typeface="Wingdings" panose="05000000000000000000" pitchFamily="2" charset="2"/>
              <a:buChar char="v"/>
            </a:pPr>
            <a:r>
              <a:rPr lang="it-IT" sz="1600" b="0" dirty="0" smtClean="0">
                <a:solidFill>
                  <a:schemeClr val="tx1"/>
                </a:solidFill>
                <a:latin typeface="Arial Narrow" pitchFamily="34" charset="0"/>
              </a:rPr>
              <a:t>Introduzione </a:t>
            </a:r>
            <a:r>
              <a:rPr lang="it-IT" sz="1600" b="0" dirty="0">
                <a:solidFill>
                  <a:schemeClr val="tx1"/>
                </a:solidFill>
                <a:latin typeface="Arial Narrow" pitchFamily="34" charset="0"/>
              </a:rPr>
              <a:t>ai </a:t>
            </a:r>
            <a:r>
              <a:rPr lang="it-IT" sz="1600" b="0" dirty="0" smtClean="0">
                <a:solidFill>
                  <a:schemeClr val="tx1"/>
                </a:solidFill>
                <a:latin typeface="Arial Narrow" pitchFamily="34" charset="0"/>
              </a:rPr>
              <a:t>Modelli </a:t>
            </a:r>
            <a:r>
              <a:rPr lang="it-IT" sz="1600" b="0" dirty="0">
                <a:solidFill>
                  <a:schemeClr val="tx1"/>
                </a:solidFill>
                <a:latin typeface="Arial Narrow" pitchFamily="34" charset="0"/>
              </a:rPr>
              <a:t>di </a:t>
            </a:r>
            <a:r>
              <a:rPr lang="it-IT" sz="1600" b="0" dirty="0" smtClean="0">
                <a:solidFill>
                  <a:schemeClr val="tx1"/>
                </a:solidFill>
                <a:latin typeface="Arial Narrow" pitchFamily="34" charset="0"/>
              </a:rPr>
              <a:t>Simulazione Dinamica</a:t>
            </a:r>
            <a:endParaRPr lang="it-IT" sz="1600" b="0" dirty="0">
              <a:solidFill>
                <a:schemeClr val="tx1"/>
              </a:solidFill>
              <a:latin typeface="Arial Narrow" pitchFamily="34" charset="0"/>
            </a:endParaRP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EnergyPlus: </a:t>
            </a:r>
            <a:r>
              <a:rPr lang="it-IT" sz="1600" dirty="0" smtClean="0">
                <a:latin typeface="Arial Narrow" pitchFamily="34" charset="0"/>
              </a:rPr>
              <a:t>Caratteristiche Generali, Principali GUI Disponibili, Semplificazione del Modello </a:t>
            </a:r>
          </a:p>
          <a:p>
            <a:pPr marL="285750" indent="-285750" algn="just" eaLnBrk="0" hangingPunct="0">
              <a:spcAft>
                <a:spcPts val="1800"/>
              </a:spcAft>
              <a:buFont typeface="Wingdings" panose="05000000000000000000" pitchFamily="2" charset="2"/>
              <a:buChar char="v"/>
            </a:pPr>
            <a:r>
              <a:rPr lang="it-IT" sz="1600" dirty="0" smtClean="0">
                <a:latin typeface="Arial Narrow" pitchFamily="34" charset="0"/>
              </a:rPr>
              <a:t>Introduzione alle Tecniche di Modellazione Impiantistica</a:t>
            </a:r>
            <a:endParaRPr lang="it-IT" sz="1600" dirty="0">
              <a:latin typeface="Arial Narrow" pitchFamily="34" charset="0"/>
            </a:endParaRP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Le </a:t>
            </a:r>
            <a:r>
              <a:rPr lang="it-IT" sz="1600" dirty="0" smtClean="0">
                <a:latin typeface="Arial Narrow" pitchFamily="34" charset="0"/>
              </a:rPr>
              <a:t>Fasi Principali </a:t>
            </a:r>
            <a:r>
              <a:rPr lang="it-IT" sz="1600" dirty="0">
                <a:latin typeface="Arial Narrow" pitchFamily="34" charset="0"/>
              </a:rPr>
              <a:t>di un </a:t>
            </a:r>
            <a:r>
              <a:rPr lang="it-IT" sz="1600" dirty="0" smtClean="0">
                <a:latin typeface="Arial Narrow" pitchFamily="34" charset="0"/>
              </a:rPr>
              <a:t>Tipico Progetto </a:t>
            </a:r>
            <a:r>
              <a:rPr lang="it-IT" sz="1600" dirty="0">
                <a:latin typeface="Arial Narrow" pitchFamily="34" charset="0"/>
              </a:rPr>
              <a:t>di </a:t>
            </a:r>
            <a:r>
              <a:rPr lang="it-IT" sz="1600" dirty="0" smtClean="0">
                <a:latin typeface="Arial Narrow" pitchFamily="34" charset="0"/>
              </a:rPr>
              <a:t>Simulazione</a:t>
            </a:r>
            <a:endParaRPr lang="it-IT" sz="1600" dirty="0">
              <a:latin typeface="Arial Narrow" pitchFamily="34" charset="0"/>
            </a:endParaRPr>
          </a:p>
          <a:p>
            <a:pPr marL="285750" indent="-285750" algn="just" eaLnBrk="0" hangingPunct="0">
              <a:spcAft>
                <a:spcPts val="1800"/>
              </a:spcAft>
              <a:buFont typeface="Wingdings" panose="05000000000000000000" pitchFamily="2" charset="2"/>
              <a:buChar char="v"/>
            </a:pPr>
            <a:r>
              <a:rPr lang="it-IT" sz="1600" dirty="0" err="1" smtClean="0">
                <a:latin typeface="Arial Narrow" pitchFamily="34" charset="0"/>
              </a:rPr>
              <a:t>Weather</a:t>
            </a:r>
            <a:r>
              <a:rPr lang="it-IT" sz="1600" dirty="0" smtClean="0">
                <a:latin typeface="Arial Narrow" pitchFamily="34" charset="0"/>
              </a:rPr>
              <a:t> Data File: Cos’è, Dove si Scarica, Come e Quando Personalizzarlo</a:t>
            </a:r>
            <a:endParaRPr lang="it-IT" sz="1600" dirty="0">
              <a:latin typeface="Arial Narrow" pitchFamily="34" charset="0"/>
            </a:endParaRPr>
          </a:p>
        </p:txBody>
      </p:sp>
      <p:sp>
        <p:nvSpPr>
          <p:cNvPr id="14343"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Argomenti trattati</a:t>
            </a:r>
            <a:endParaRPr lang="it-IT" sz="1800" b="1" dirty="0">
              <a:latin typeface="Arial Narrow" pitchFamily="34" charset="0"/>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2</a:t>
            </a:fld>
            <a:endParaRPr lang="it-IT" sz="1400">
              <a:solidFill>
                <a:schemeClr val="bg1"/>
              </a:solidFill>
            </a:endParaRPr>
          </a:p>
        </p:txBody>
      </p:sp>
    </p:spTree>
    <p:extLst>
      <p:ext uri="{BB962C8B-B14F-4D97-AF65-F5344CB8AC3E}">
        <p14:creationId xmlns:p14="http://schemas.microsoft.com/office/powerpoint/2010/main" val="325628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539552" y="2276872"/>
            <a:ext cx="7560840" cy="1323439"/>
          </a:xfrm>
          <a:prstGeom prst="rect">
            <a:avLst/>
          </a:prstGeom>
          <a:noFill/>
          <a:ln w="9525">
            <a:noFill/>
            <a:miter lim="800000"/>
            <a:headEnd/>
            <a:tailEnd type="none" w="lg" len="lg"/>
          </a:ln>
        </p:spPr>
        <p:txBody>
          <a:bodyPr wrap="square">
            <a:spAutoFit/>
          </a:bodyPr>
          <a:lstStyle/>
          <a:p>
            <a:pPr algn="just" eaLnBrk="0" hangingPunct="0"/>
            <a:r>
              <a:rPr lang="it-IT" sz="1600" b="1" dirty="0">
                <a:latin typeface="Arial Narrow" pitchFamily="34" charset="0"/>
              </a:rPr>
              <a:t>ATTENZIONE:</a:t>
            </a:r>
            <a:r>
              <a:rPr lang="it-IT" sz="1600" dirty="0">
                <a:latin typeface="Arial Narrow" pitchFamily="34" charset="0"/>
              </a:rPr>
              <a:t> EnergyPlus non è un SW di progettazione, ma di supporto alla progettazione e non entra nel merito della qualità dei dati immessi dall’operatore. Pertanto, i controlli che il motore esegue in fase di calcolo sono quasi unicamente di carattere formale → a essere verificata è la reciproca congruenza dei dati immessi, non la sensatezza del dato in sé. Per il resto TUTTO viene simulato così com’è!</a:t>
            </a:r>
            <a:endParaRPr lang="it-IT" sz="1600" dirty="0">
              <a:solidFill>
                <a:schemeClr val="tx1"/>
              </a:solidFill>
              <a:latin typeface="Arial Narrow" pitchFamily="34" charset="0"/>
            </a:endParaRPr>
          </a:p>
        </p:txBody>
      </p:sp>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20</a:t>
            </a:fld>
            <a:endParaRPr lang="it-IT" sz="1400">
              <a:solidFill>
                <a:schemeClr val="bg1"/>
              </a:solidFill>
            </a:endParaRPr>
          </a:p>
        </p:txBody>
      </p:sp>
      <p:pic>
        <p:nvPicPr>
          <p:cNvPr id="15" name="Immagine 29" descr="Spazzatura.jpg"/>
          <p:cNvPicPr>
            <a:picLocks noChangeAspect="1"/>
          </p:cNvPicPr>
          <p:nvPr/>
        </p:nvPicPr>
        <p:blipFill>
          <a:blip r:embed="rId3" cstate="print"/>
          <a:srcRect/>
          <a:stretch>
            <a:fillRect/>
          </a:stretch>
        </p:blipFill>
        <p:spPr bwMode="auto">
          <a:xfrm>
            <a:off x="2051720" y="3979222"/>
            <a:ext cx="1676400" cy="1485900"/>
          </a:xfrm>
          <a:prstGeom prst="rect">
            <a:avLst/>
          </a:prstGeom>
          <a:noFill/>
          <a:ln w="9525">
            <a:noFill/>
            <a:miter lim="800000"/>
            <a:headEnd/>
            <a:tailEnd/>
          </a:ln>
        </p:spPr>
      </p:pic>
      <p:sp>
        <p:nvSpPr>
          <p:cNvPr id="16" name="Freccia in giù 15"/>
          <p:cNvSpPr/>
          <p:nvPr/>
        </p:nvSpPr>
        <p:spPr bwMode="auto">
          <a:xfrm rot="16200000">
            <a:off x="4088483" y="4204846"/>
            <a:ext cx="457200" cy="914400"/>
          </a:xfrm>
          <a:prstGeom prst="downArrow">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lIns="0" tIns="0" rIns="0" bIns="0"/>
          <a:lstStyle/>
          <a:p>
            <a:pPr>
              <a:defRPr/>
            </a:pPr>
            <a:endParaRPr lang="it-IT" dirty="0">
              <a:solidFill>
                <a:schemeClr val="tx1"/>
              </a:solidFill>
            </a:endParaRPr>
          </a:p>
        </p:txBody>
      </p:sp>
      <p:pic>
        <p:nvPicPr>
          <p:cNvPr id="17" name="Immagine 34" descr="Spazzatura.jpg"/>
          <p:cNvPicPr>
            <a:picLocks noChangeAspect="1"/>
          </p:cNvPicPr>
          <p:nvPr/>
        </p:nvPicPr>
        <p:blipFill>
          <a:blip r:embed="rId3" cstate="print"/>
          <a:srcRect/>
          <a:stretch>
            <a:fillRect/>
          </a:stretch>
        </p:blipFill>
        <p:spPr bwMode="auto">
          <a:xfrm>
            <a:off x="5220370" y="3980810"/>
            <a:ext cx="1676400" cy="1485900"/>
          </a:xfrm>
          <a:prstGeom prst="rect">
            <a:avLst/>
          </a:prstGeom>
          <a:noFill/>
          <a:ln w="9525">
            <a:noFill/>
            <a:miter lim="800000"/>
            <a:headEnd/>
            <a:tailEnd/>
          </a:ln>
        </p:spPr>
      </p:pic>
      <p:sp>
        <p:nvSpPr>
          <p:cNvPr id="18" name="Text Box 6"/>
          <p:cNvSpPr txBox="1">
            <a:spLocks noChangeArrowheads="1"/>
          </p:cNvSpPr>
          <p:nvPr/>
        </p:nvSpPr>
        <p:spPr bwMode="auto">
          <a:xfrm>
            <a:off x="2160111" y="5610726"/>
            <a:ext cx="1656184" cy="338554"/>
          </a:xfrm>
          <a:prstGeom prst="rect">
            <a:avLst/>
          </a:prstGeom>
          <a:noFill/>
          <a:ln w="9525">
            <a:noFill/>
            <a:miter lim="800000"/>
            <a:headEnd/>
            <a:tailEnd type="none" w="lg" len="lg"/>
          </a:ln>
        </p:spPr>
        <p:txBody>
          <a:bodyPr wrap="square">
            <a:spAutoFit/>
          </a:bodyPr>
          <a:lstStyle/>
          <a:p>
            <a:pPr algn="just" eaLnBrk="0" hangingPunct="0"/>
            <a:r>
              <a:rPr lang="it-IT" sz="1600" dirty="0" err="1">
                <a:latin typeface="BankGothic Lt BT" pitchFamily="34" charset="0"/>
                <a:cs typeface="David" pitchFamily="34" charset="-79"/>
              </a:rPr>
              <a:t>Garbage</a:t>
            </a:r>
            <a:r>
              <a:rPr lang="it-IT" sz="1600" dirty="0">
                <a:latin typeface="BankGothic Lt BT" pitchFamily="34" charset="0"/>
                <a:cs typeface="David" pitchFamily="34" charset="-79"/>
              </a:rPr>
              <a:t> IN</a:t>
            </a:r>
            <a:endParaRPr lang="it-IT" sz="1600" dirty="0">
              <a:solidFill>
                <a:schemeClr val="tx1"/>
              </a:solidFill>
              <a:latin typeface="BankGothic Lt BT" pitchFamily="34" charset="0"/>
              <a:cs typeface="David" pitchFamily="34" charset="-79"/>
            </a:endParaRPr>
          </a:p>
        </p:txBody>
      </p:sp>
      <p:sp>
        <p:nvSpPr>
          <p:cNvPr id="19" name="Text Box 6"/>
          <p:cNvSpPr txBox="1">
            <a:spLocks noChangeArrowheads="1"/>
          </p:cNvSpPr>
          <p:nvPr/>
        </p:nvSpPr>
        <p:spPr bwMode="auto">
          <a:xfrm>
            <a:off x="5246349" y="5610726"/>
            <a:ext cx="2505878" cy="338554"/>
          </a:xfrm>
          <a:prstGeom prst="rect">
            <a:avLst/>
          </a:prstGeom>
          <a:noFill/>
          <a:ln w="9525">
            <a:noFill/>
            <a:miter lim="800000"/>
            <a:headEnd/>
            <a:tailEnd type="none" w="lg" len="lg"/>
          </a:ln>
        </p:spPr>
        <p:txBody>
          <a:bodyPr wrap="square">
            <a:spAutoFit/>
          </a:bodyPr>
          <a:lstStyle/>
          <a:p>
            <a:pPr algn="just" eaLnBrk="0" hangingPunct="0"/>
            <a:r>
              <a:rPr lang="it-IT" sz="1600" dirty="0" err="1">
                <a:latin typeface="BankGothic Lt BT" pitchFamily="34" charset="0"/>
                <a:cs typeface="David" pitchFamily="34" charset="-79"/>
              </a:rPr>
              <a:t>Garbage</a:t>
            </a:r>
            <a:r>
              <a:rPr lang="it-IT" sz="1600" dirty="0">
                <a:latin typeface="BankGothic Lt BT" pitchFamily="34" charset="0"/>
                <a:cs typeface="David" pitchFamily="34" charset="-79"/>
              </a:rPr>
              <a:t> OUT</a:t>
            </a:r>
            <a:endParaRPr lang="it-IT" sz="1600" dirty="0">
              <a:solidFill>
                <a:schemeClr val="tx1"/>
              </a:solidFill>
              <a:latin typeface="BankGothic Lt BT" pitchFamily="34" charset="0"/>
              <a:cs typeface="David" pitchFamily="34" charset="-79"/>
            </a:endParaRPr>
          </a:p>
        </p:txBody>
      </p:sp>
      <p:sp>
        <p:nvSpPr>
          <p:cNvPr id="13"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EnergyPlus: cosa non è</a:t>
            </a:r>
            <a:endParaRPr lang="it-IT" sz="1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26" presetClass="emph" presetSubtype="0" repeatCount="3000" fill="hold" grpId="1" nodeType="withEffect">
                                  <p:stCondLst>
                                    <p:cond delay="0"/>
                                  </p:stCondLst>
                                  <p:childTnLst>
                                    <p:animEffect transition="out" filter="fade">
                                      <p:cBhvr>
                                        <p:cTn id="23" dur="1000" tmFilter="0, 0; .2, .5; .8, .5; 1, 0"/>
                                        <p:tgtEl>
                                          <p:spTgt spid="16"/>
                                        </p:tgtEl>
                                      </p:cBhvr>
                                    </p:animEffect>
                                    <p:animScale>
                                      <p:cBhvr>
                                        <p:cTn id="24" dur="500" autoRev="1" fill="hold"/>
                                        <p:tgtEl>
                                          <p:spTgt spid="16"/>
                                        </p:tgtEl>
                                      </p:cBhvr>
                                      <p:by x="105000" y="105000"/>
                                    </p:animScale>
                                  </p:childTnLst>
                                </p:cTn>
                              </p:par>
                              <p:par>
                                <p:cTn id="25" presetID="26" presetClass="emph" presetSubtype="0" repeatCount="3000" fill="hold" nodeType="withEffect">
                                  <p:stCondLst>
                                    <p:cond delay="0"/>
                                  </p:stCondLst>
                                  <p:childTnLst>
                                    <p:animEffect transition="out" filter="fade">
                                      <p:cBhvr>
                                        <p:cTn id="26" dur="1000" tmFilter="0, 0; .2, .5; .8, .5; 1, 0"/>
                                        <p:tgtEl>
                                          <p:spTgt spid="17"/>
                                        </p:tgtEl>
                                      </p:cBhvr>
                                    </p:animEffect>
                                    <p:animScale>
                                      <p:cBhvr>
                                        <p:cTn id="27" dur="500" autoRev="1" fill="hold"/>
                                        <p:tgtEl>
                                          <p:spTgt spid="17"/>
                                        </p:tgtEl>
                                      </p:cBhvr>
                                      <p:by x="105000" y="105000"/>
                                    </p:animScale>
                                  </p:childTnLst>
                                </p:cTn>
                              </p:par>
                              <p:par>
                                <p:cTn id="28" presetID="26" presetClass="emph" presetSubtype="0" repeatCount="3000" fill="hold" grpId="1" nodeType="withEffect">
                                  <p:stCondLst>
                                    <p:cond delay="0"/>
                                  </p:stCondLst>
                                  <p:childTnLst>
                                    <p:animEffect transition="out" filter="fade">
                                      <p:cBhvr>
                                        <p:cTn id="29" dur="1000" tmFilter="0, 0; .2, .5; .8, .5; 1, 0"/>
                                        <p:tgtEl>
                                          <p:spTgt spid="19"/>
                                        </p:tgtEl>
                                      </p:cBhvr>
                                    </p:animEffect>
                                    <p:animScale>
                                      <p:cBhvr>
                                        <p:cTn id="30" dur="50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p:bldP spid="19" grpId="0"/>
      <p:bldP spid="1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tu\Desktop\Immagine.jpg"/>
          <p:cNvPicPr>
            <a:picLocks noChangeAspect="1" noChangeArrowheads="1"/>
          </p:cNvPicPr>
          <p:nvPr/>
        </p:nvPicPr>
        <p:blipFill>
          <a:blip r:embed="rId2" cstate="print"/>
          <a:srcRect t="2118" r="6536" b="2234"/>
          <a:stretch>
            <a:fillRect/>
          </a:stretch>
        </p:blipFill>
        <p:spPr bwMode="auto">
          <a:xfrm>
            <a:off x="3964895" y="2120139"/>
            <a:ext cx="4986360" cy="4584760"/>
          </a:xfrm>
          <a:prstGeom prst="rect">
            <a:avLst/>
          </a:prstGeom>
          <a:noFill/>
        </p:spPr>
      </p:pic>
      <p:sp>
        <p:nvSpPr>
          <p:cNvPr id="7" name="CasellaDiTesto 6"/>
          <p:cNvSpPr txBox="1"/>
          <p:nvPr/>
        </p:nvSpPr>
        <p:spPr>
          <a:xfrm>
            <a:off x="1621608" y="6380486"/>
            <a:ext cx="2494594" cy="276999"/>
          </a:xfrm>
          <a:prstGeom prst="rect">
            <a:avLst/>
          </a:prstGeom>
          <a:noFill/>
        </p:spPr>
        <p:txBody>
          <a:bodyPr wrap="none">
            <a:spAutoFit/>
          </a:bodyPr>
          <a:lstStyle/>
          <a:p>
            <a:pPr>
              <a:defRPr/>
            </a:pPr>
            <a:r>
              <a:rPr lang="it-IT" sz="1200" dirty="0">
                <a:latin typeface="+mj-lt"/>
              </a:rPr>
              <a:t>Schermata principale del SW EnergyPlus</a:t>
            </a:r>
            <a:endParaRPr lang="it-IT" sz="1200" b="0" dirty="0">
              <a:latin typeface="+mj-lt"/>
            </a:endParaRPr>
          </a:p>
        </p:txBody>
      </p:sp>
      <p:sp>
        <p:nvSpPr>
          <p:cNvPr id="6" name="Text Box 6"/>
          <p:cNvSpPr txBox="1">
            <a:spLocks noChangeArrowheads="1"/>
          </p:cNvSpPr>
          <p:nvPr/>
        </p:nvSpPr>
        <p:spPr bwMode="auto">
          <a:xfrm>
            <a:off x="551426" y="2276872"/>
            <a:ext cx="3084469" cy="1569660"/>
          </a:xfrm>
          <a:prstGeom prst="rect">
            <a:avLst/>
          </a:prstGeom>
          <a:noFill/>
          <a:ln w="9525">
            <a:noFill/>
            <a:miter lim="800000"/>
            <a:headEnd/>
            <a:tailEnd type="none" w="lg" len="lg"/>
          </a:ln>
        </p:spPr>
        <p:txBody>
          <a:bodyPr wrap="square">
            <a:spAutoFit/>
          </a:bodyPr>
          <a:lstStyle/>
          <a:p>
            <a:pPr algn="just" eaLnBrk="0" hangingPunct="0"/>
            <a:r>
              <a:rPr lang="it-IT" sz="1600" dirty="0">
                <a:latin typeface="Arial Narrow" pitchFamily="34" charset="0"/>
              </a:rPr>
              <a:t>La difficoltà maggiore per i neofiti di EnergyPlus è la mancanza di una GUI (</a:t>
            </a:r>
            <a:r>
              <a:rPr lang="it-IT" sz="1600" dirty="0" err="1">
                <a:latin typeface="Arial Narrow" pitchFamily="34" charset="0"/>
              </a:rPr>
              <a:t>Graphical</a:t>
            </a:r>
            <a:r>
              <a:rPr lang="it-IT" sz="1600" dirty="0">
                <a:latin typeface="Arial Narrow" pitchFamily="34" charset="0"/>
              </a:rPr>
              <a:t> User Interface) nativa che faccia da tramite tra le intenzioni del professionista e le necessità descrittive di EnergyPlus</a:t>
            </a:r>
            <a:endParaRPr lang="it-IT" sz="1600" dirty="0">
              <a:solidFill>
                <a:schemeClr val="tx1"/>
              </a:solidFill>
              <a:latin typeface="Arial Narrow" pitchFamily="34" charset="0"/>
            </a:endParaRPr>
          </a:p>
        </p:txBody>
      </p:sp>
      <p:sp>
        <p:nvSpPr>
          <p:cNvPr id="9"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Motore di calcolo senza interfaccia grafica nativa</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004814" y="5182842"/>
            <a:ext cx="2634054" cy="276999"/>
          </a:xfrm>
          <a:prstGeom prst="rect">
            <a:avLst/>
          </a:prstGeom>
          <a:noFill/>
        </p:spPr>
        <p:txBody>
          <a:bodyPr wrap="none">
            <a:spAutoFit/>
          </a:bodyPr>
          <a:lstStyle/>
          <a:p>
            <a:pPr>
              <a:defRPr/>
            </a:pPr>
            <a:r>
              <a:rPr lang="it-IT" sz="1200" dirty="0">
                <a:latin typeface="+mj-lt"/>
              </a:rPr>
              <a:t>Schermata principale del SW </a:t>
            </a:r>
            <a:r>
              <a:rPr lang="it-IT" sz="1200" dirty="0" err="1">
                <a:latin typeface="+mj-lt"/>
              </a:rPr>
              <a:t>DesignBuilder</a:t>
            </a:r>
            <a:endParaRPr lang="it-IT" sz="1200" b="0" dirty="0">
              <a:latin typeface="+mj-lt"/>
            </a:endParaRPr>
          </a:p>
        </p:txBody>
      </p:sp>
      <p:sp>
        <p:nvSpPr>
          <p:cNvPr id="6" name="Text Box 6"/>
          <p:cNvSpPr txBox="1">
            <a:spLocks noChangeArrowheads="1"/>
          </p:cNvSpPr>
          <p:nvPr/>
        </p:nvSpPr>
        <p:spPr bwMode="auto">
          <a:xfrm>
            <a:off x="551426" y="2276872"/>
            <a:ext cx="3084469" cy="3847207"/>
          </a:xfrm>
          <a:prstGeom prst="rect">
            <a:avLst/>
          </a:prstGeom>
          <a:noFill/>
          <a:ln w="9525">
            <a:noFill/>
            <a:miter lim="800000"/>
            <a:headEnd/>
            <a:tailEnd type="none" w="lg" len="lg"/>
          </a:ln>
        </p:spPr>
        <p:txBody>
          <a:bodyPr wrap="square">
            <a:spAutoFit/>
          </a:bodyPr>
          <a:lstStyle/>
          <a:p>
            <a:pPr marL="285750" indent="-285750" algn="just" eaLnBrk="0" hangingPunct="0">
              <a:spcAft>
                <a:spcPts val="600"/>
              </a:spcAft>
              <a:buFont typeface="Wingdings" panose="05000000000000000000" pitchFamily="2" charset="2"/>
              <a:buChar char="v"/>
            </a:pPr>
            <a:r>
              <a:rPr lang="it-IT" sz="1600" dirty="0">
                <a:latin typeface="Arial Narrow" pitchFamily="34" charset="0"/>
              </a:rPr>
              <a:t>É la GUI più nota e diffusa.</a:t>
            </a:r>
          </a:p>
          <a:p>
            <a:pPr marL="285750" indent="-285750" algn="just" eaLnBrk="0" hangingPunct="0">
              <a:spcAft>
                <a:spcPts val="600"/>
              </a:spcAft>
              <a:buFont typeface="Wingdings" panose="05000000000000000000" pitchFamily="2" charset="2"/>
              <a:buChar char="v"/>
            </a:pPr>
            <a:r>
              <a:rPr lang="it-IT" sz="1600" dirty="0">
                <a:solidFill>
                  <a:schemeClr val="tx1"/>
                </a:solidFill>
                <a:latin typeface="Arial Narrow" pitchFamily="34" charset="0"/>
              </a:rPr>
              <a:t>Software a pagamento con costo di licenza che varia da 699 a 2799 €/anno a seconda del pacchetto moduli prescelto. </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Integra </a:t>
            </a:r>
            <a:r>
              <a:rPr lang="it-IT" sz="1600" dirty="0" err="1">
                <a:latin typeface="Arial Narrow" pitchFamily="34" charset="0"/>
              </a:rPr>
              <a:t>Radiance</a:t>
            </a:r>
            <a:r>
              <a:rPr lang="it-IT" sz="1600" dirty="0">
                <a:latin typeface="Arial Narrow" pitchFamily="34" charset="0"/>
              </a:rPr>
              <a:t>.</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Ottimizzato per la modellazione, la simulazione e il calcolo dei crediti secondo le direttive dell’Appendice G della norma ASHRAE 90.1-2007 per il rilascio della certificazione LEED.</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Tra i moduli attivabili, vi è anche quello per la simulazione CFD.</a:t>
            </a:r>
            <a:endParaRPr lang="it-IT" sz="1600" dirty="0">
              <a:solidFill>
                <a:schemeClr val="tx1"/>
              </a:solidFill>
              <a:latin typeface="Arial Narrow" pitchFamily="34" charset="0"/>
            </a:endParaRPr>
          </a:p>
        </p:txBody>
      </p:sp>
      <p:sp>
        <p:nvSpPr>
          <p:cNvPr id="9"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pic>
        <p:nvPicPr>
          <p:cNvPr id="2051" name="Picture 3" descr="C:\Users\Martu\Desktop\design builder_01.JPG"/>
          <p:cNvPicPr>
            <a:picLocks noChangeAspect="1" noChangeArrowheads="1"/>
          </p:cNvPicPr>
          <p:nvPr/>
        </p:nvPicPr>
        <p:blipFill>
          <a:blip r:embed="rId2" cstate="print"/>
          <a:srcRect/>
          <a:stretch>
            <a:fillRect/>
          </a:stretch>
        </p:blipFill>
        <p:spPr bwMode="auto">
          <a:xfrm>
            <a:off x="4104933" y="2210091"/>
            <a:ext cx="4715362" cy="2947101"/>
          </a:xfrm>
          <a:prstGeom prst="rect">
            <a:avLst/>
          </a:prstGeom>
          <a:ln>
            <a:noFill/>
          </a:ln>
          <a:effectLst>
            <a:outerShdw blurRad="190500" algn="tl" rotWithShape="0">
              <a:srgbClr val="000000">
                <a:alpha val="70000"/>
              </a:srgbClr>
            </a:outerShdw>
          </a:effectLst>
        </p:spPr>
      </p:pic>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Principali Third-Party GUI: </a:t>
            </a:r>
            <a:r>
              <a:rPr lang="it-IT" b="1" dirty="0" err="1">
                <a:latin typeface="Arial Narrow" pitchFamily="34" charset="0"/>
              </a:rPr>
              <a:t>DesignBuilder</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013692" y="5024209"/>
            <a:ext cx="2002471" cy="276999"/>
          </a:xfrm>
          <a:prstGeom prst="rect">
            <a:avLst/>
          </a:prstGeom>
          <a:noFill/>
        </p:spPr>
        <p:txBody>
          <a:bodyPr wrap="none">
            <a:spAutoFit/>
          </a:bodyPr>
          <a:lstStyle/>
          <a:p>
            <a:pPr>
              <a:defRPr/>
            </a:pPr>
            <a:r>
              <a:rPr lang="it-IT" sz="1200" dirty="0">
                <a:latin typeface="+mj-lt"/>
              </a:rPr>
              <a:t>Schermata principale di </a:t>
            </a:r>
            <a:r>
              <a:rPr lang="it-IT" sz="1200" dirty="0" err="1">
                <a:latin typeface="+mj-lt"/>
              </a:rPr>
              <a:t>Simergy</a:t>
            </a:r>
            <a:endParaRPr lang="it-IT" sz="1200" b="0" dirty="0">
              <a:latin typeface="+mj-lt"/>
            </a:endParaRPr>
          </a:p>
        </p:txBody>
      </p:sp>
      <p:sp>
        <p:nvSpPr>
          <p:cNvPr id="6" name="Text Box 6"/>
          <p:cNvSpPr txBox="1">
            <a:spLocks noChangeArrowheads="1"/>
          </p:cNvSpPr>
          <p:nvPr/>
        </p:nvSpPr>
        <p:spPr bwMode="auto">
          <a:xfrm>
            <a:off x="551426" y="2276872"/>
            <a:ext cx="3156478" cy="3847207"/>
          </a:xfrm>
          <a:prstGeom prst="rect">
            <a:avLst/>
          </a:prstGeom>
          <a:noFill/>
          <a:ln w="9525">
            <a:noFill/>
            <a:miter lim="800000"/>
            <a:headEnd/>
            <a:tailEnd type="none" w="lg" len="lg"/>
          </a:ln>
        </p:spPr>
        <p:txBody>
          <a:bodyPr wrap="square">
            <a:spAutoFit/>
          </a:bodyPr>
          <a:lstStyle/>
          <a:p>
            <a:pPr marL="285750" indent="-285750" algn="just" eaLnBrk="0" hangingPunct="0">
              <a:spcAft>
                <a:spcPts val="600"/>
              </a:spcAft>
              <a:buFont typeface="Wingdings" panose="05000000000000000000" pitchFamily="2" charset="2"/>
              <a:buChar char="v"/>
            </a:pPr>
            <a:r>
              <a:rPr lang="it-IT" sz="1600" dirty="0">
                <a:latin typeface="Arial Narrow" pitchFamily="34" charset="0"/>
              </a:rPr>
              <a:t>Interfaccia completamente gratuita, sviluppata dal Lawrence Berkeley National Lab, con il supporto di altri soggetti pubblici e privati.</a:t>
            </a:r>
            <a:r>
              <a:rPr lang="it-IT" sz="1600" dirty="0">
                <a:solidFill>
                  <a:schemeClr val="tx1"/>
                </a:solidFill>
                <a:latin typeface="Arial Narrow" pitchFamily="34" charset="0"/>
              </a:rPr>
              <a:t> </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Permette la creazione di molteplici alternative di progetto all’interno dello stesso modello.</a:t>
            </a:r>
          </a:p>
          <a:p>
            <a:pPr marL="285750" indent="-285750" algn="just" eaLnBrk="0" hangingPunct="0">
              <a:spcAft>
                <a:spcPts val="600"/>
              </a:spcAft>
              <a:buFont typeface="Wingdings" panose="05000000000000000000" pitchFamily="2" charset="2"/>
              <a:buChar char="v"/>
            </a:pPr>
            <a:r>
              <a:rPr lang="it-IT" sz="1600" dirty="0">
                <a:solidFill>
                  <a:schemeClr val="tx1"/>
                </a:solidFill>
                <a:latin typeface="Arial Narrow" pitchFamily="34" charset="0"/>
              </a:rPr>
              <a:t>Include un vasto database di sistemi impiantistici standard, compresi tutti i sistemi di baseline previsti dalla norma ASHRAE 90.1-2010 per il rilascio della certificazione LEED.</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Integra </a:t>
            </a:r>
            <a:r>
              <a:rPr lang="it-IT" sz="1600" dirty="0" err="1">
                <a:latin typeface="Arial Narrow" pitchFamily="34" charset="0"/>
              </a:rPr>
              <a:t>Radiance</a:t>
            </a:r>
            <a:endParaRPr lang="it-IT" sz="1600" dirty="0">
              <a:solidFill>
                <a:schemeClr val="tx1"/>
              </a:solidFill>
              <a:latin typeface="Arial Narrow" pitchFamily="34" charset="0"/>
            </a:endParaRP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Consente l’importazione di file *.</a:t>
            </a:r>
            <a:r>
              <a:rPr lang="it-IT" sz="1600" dirty="0" err="1">
                <a:latin typeface="Arial Narrow" pitchFamily="34" charset="0"/>
              </a:rPr>
              <a:t>idf</a:t>
            </a:r>
            <a:endParaRPr lang="it-IT" sz="1600" dirty="0">
              <a:latin typeface="Arial Narrow" pitchFamily="34" charset="0"/>
            </a:endParaRPr>
          </a:p>
        </p:txBody>
      </p:sp>
      <p:sp>
        <p:nvSpPr>
          <p:cNvPr id="9"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Principali Third-Party GUI: </a:t>
            </a:r>
            <a:r>
              <a:rPr lang="it-IT" b="1" dirty="0" err="1">
                <a:latin typeface="Arial Narrow" pitchFamily="34" charset="0"/>
              </a:rPr>
              <a:t>Simergy</a:t>
            </a:r>
            <a:endParaRPr lang="it-IT" sz="1800" b="1" dirty="0">
              <a:latin typeface="Arial Narrow"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000" y="2210400"/>
            <a:ext cx="4716000" cy="27871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9727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539552" y="2276872"/>
            <a:ext cx="7560840" cy="3477875"/>
          </a:xfrm>
          <a:prstGeom prst="rect">
            <a:avLst/>
          </a:prstGeom>
          <a:noFill/>
          <a:ln w="9525">
            <a:noFill/>
            <a:miter lim="800000"/>
            <a:headEnd/>
            <a:tailEnd type="none" w="lg" len="lg"/>
          </a:ln>
        </p:spPr>
        <p:txBody>
          <a:bodyPr wrap="square">
            <a:spAutoFit/>
          </a:bodyPr>
          <a:lstStyle/>
          <a:p>
            <a:pPr algn="just" eaLnBrk="0" hangingPunct="0">
              <a:spcAft>
                <a:spcPts val="1800"/>
              </a:spcAft>
            </a:pPr>
            <a:r>
              <a:rPr lang="it-IT" sz="1600" dirty="0">
                <a:latin typeface="Arial Narrow" pitchFamily="34" charset="0"/>
              </a:rPr>
              <a:t>In alternativa alle Third-Party GUI precedentemente descritte, è possibile ricorrere, sia per la modellazione geometrica che per l’implementazione dei dati di input, a </a:t>
            </a:r>
            <a:r>
              <a:rPr lang="it-IT" sz="1600" b="1" dirty="0">
                <a:latin typeface="Arial Narrow" pitchFamily="34" charset="0"/>
              </a:rPr>
              <a:t>OpenStudio</a:t>
            </a:r>
            <a:r>
              <a:rPr lang="it-IT" sz="1600" dirty="0">
                <a:latin typeface="Arial Narrow" pitchFamily="34" charset="0"/>
              </a:rPr>
              <a:t>, una interessante suite </a:t>
            </a:r>
            <a:r>
              <a:rPr lang="it-IT" sz="1600" dirty="0" smtClean="0">
                <a:latin typeface="Arial Narrow" pitchFamily="34" charset="0"/>
              </a:rPr>
              <a:t>multi-</a:t>
            </a:r>
            <a:r>
              <a:rPr lang="it-IT" sz="1600" dirty="0" err="1" smtClean="0">
                <a:latin typeface="Arial Narrow" pitchFamily="34" charset="0"/>
              </a:rPr>
              <a:t>purpose</a:t>
            </a:r>
            <a:r>
              <a:rPr lang="it-IT" sz="1600" dirty="0" smtClean="0">
                <a:latin typeface="Arial Narrow" pitchFamily="34" charset="0"/>
              </a:rPr>
              <a:t> </a:t>
            </a:r>
            <a:r>
              <a:rPr lang="it-IT" sz="1600" dirty="0">
                <a:latin typeface="Arial Narrow" pitchFamily="34" charset="0"/>
              </a:rPr>
              <a:t>gratuita sviluppata da NREL. Tra le sue caratteristiche principali: </a:t>
            </a:r>
          </a:p>
          <a:p>
            <a:pPr marL="742950" lvl="1" indent="-285750" algn="just" eaLnBrk="0" hangingPunct="0">
              <a:spcAft>
                <a:spcPts val="1800"/>
              </a:spcAft>
              <a:buFont typeface="Wingdings" panose="05000000000000000000" pitchFamily="2" charset="2"/>
              <a:buChar char="v"/>
            </a:pPr>
            <a:r>
              <a:rPr lang="it-IT" sz="1600" dirty="0">
                <a:solidFill>
                  <a:schemeClr val="tx1"/>
                </a:solidFill>
                <a:latin typeface="Arial Narrow" pitchFamily="34" charset="0"/>
              </a:rPr>
              <a:t>Attraverso apposito plug-in, consente di costruire il modello geometrico all’interno del software di modellazione 3D Google </a:t>
            </a:r>
            <a:r>
              <a:rPr lang="it-IT" sz="1600" dirty="0" err="1">
                <a:solidFill>
                  <a:schemeClr val="tx1"/>
                </a:solidFill>
                <a:latin typeface="Arial Narrow" pitchFamily="34" charset="0"/>
              </a:rPr>
              <a:t>SketchUp</a:t>
            </a:r>
            <a:r>
              <a:rPr lang="it-IT" sz="1600" dirty="0">
                <a:latin typeface="Arial Narrow" pitchFamily="34" charset="0"/>
              </a:rPr>
              <a:t> e di esportare l’</a:t>
            </a:r>
            <a:r>
              <a:rPr lang="it-IT" sz="1600" dirty="0" err="1">
                <a:latin typeface="Arial Narrow" pitchFamily="34" charset="0"/>
              </a:rPr>
              <a:t>idf</a:t>
            </a:r>
            <a:r>
              <a:rPr lang="it-IT" sz="1600" dirty="0">
                <a:latin typeface="Arial Narrow" pitchFamily="34" charset="0"/>
              </a:rPr>
              <a:t> relativo.</a:t>
            </a:r>
            <a:endParaRPr lang="it-IT" sz="1600" dirty="0">
              <a:solidFill>
                <a:schemeClr val="tx1"/>
              </a:solidFill>
              <a:latin typeface="Arial Narrow" pitchFamily="34" charset="0"/>
            </a:endParaRPr>
          </a:p>
          <a:p>
            <a:pPr marL="742950" lvl="1" indent="-285750" algn="just" eaLnBrk="0" hangingPunct="0">
              <a:spcAft>
                <a:spcPts val="1800"/>
              </a:spcAft>
              <a:buFont typeface="Wingdings" panose="05000000000000000000" pitchFamily="2" charset="2"/>
              <a:buChar char="v"/>
            </a:pPr>
            <a:r>
              <a:rPr lang="it-IT" sz="1600" dirty="0">
                <a:latin typeface="Arial Narrow" pitchFamily="34" charset="0"/>
              </a:rPr>
              <a:t>Permette di descrivere il modello usando i moduli base di </a:t>
            </a:r>
            <a:r>
              <a:rPr lang="it-IT" sz="1600" dirty="0" err="1">
                <a:latin typeface="Arial Narrow" pitchFamily="34" charset="0"/>
              </a:rPr>
              <a:t>EnergyPlus</a:t>
            </a:r>
            <a:r>
              <a:rPr lang="it-IT" sz="1600" dirty="0">
                <a:latin typeface="Arial Narrow" pitchFamily="34" charset="0"/>
              </a:rPr>
              <a:t> </a:t>
            </a:r>
            <a:r>
              <a:rPr lang="it-IT" sz="1600" dirty="0" smtClean="0">
                <a:latin typeface="Arial Narrow" pitchFamily="34" charset="0"/>
              </a:rPr>
              <a:t>(poco </a:t>
            </a:r>
            <a:r>
              <a:rPr lang="it-IT" sz="1600" dirty="0">
                <a:latin typeface="Arial Narrow" pitchFamily="34" charset="0"/>
              </a:rPr>
              <a:t>adatto a modellazioni complesse). </a:t>
            </a:r>
            <a:r>
              <a:rPr lang="it-IT" sz="1600" dirty="0">
                <a:solidFill>
                  <a:schemeClr val="tx1"/>
                </a:solidFill>
                <a:latin typeface="Arial Narrow" pitchFamily="34" charset="0"/>
              </a:rPr>
              <a:t> </a:t>
            </a:r>
          </a:p>
          <a:p>
            <a:pPr marL="742950" lvl="1" indent="-285750" algn="just" eaLnBrk="0" hangingPunct="0">
              <a:spcAft>
                <a:spcPts val="1800"/>
              </a:spcAft>
              <a:buFont typeface="Wingdings" panose="05000000000000000000" pitchFamily="2" charset="2"/>
              <a:buChar char="v"/>
            </a:pPr>
            <a:r>
              <a:rPr lang="it-IT" sz="1600" dirty="0">
                <a:latin typeface="Arial Narrow" pitchFamily="34" charset="0"/>
              </a:rPr>
              <a:t>Fornisce un </a:t>
            </a:r>
            <a:r>
              <a:rPr lang="it-IT" sz="1600" dirty="0" err="1">
                <a:latin typeface="Arial Narrow" pitchFamily="34" charset="0"/>
              </a:rPr>
              <a:t>tool</a:t>
            </a:r>
            <a:r>
              <a:rPr lang="it-IT" sz="1600" dirty="0">
                <a:latin typeface="Arial Narrow" pitchFamily="34" charset="0"/>
              </a:rPr>
              <a:t> di simulazione parametrica base e uno di visualizzazione/confronto dei risultati ottenuti.</a:t>
            </a:r>
          </a:p>
          <a:p>
            <a:pPr marL="742950" lvl="1" indent="-285750" algn="just" eaLnBrk="0" hangingPunct="0">
              <a:spcAft>
                <a:spcPts val="1800"/>
              </a:spcAft>
              <a:buFont typeface="Wingdings" panose="05000000000000000000" pitchFamily="2" charset="2"/>
              <a:buChar char="v"/>
            </a:pPr>
            <a:r>
              <a:rPr lang="it-IT" sz="1600" dirty="0">
                <a:solidFill>
                  <a:schemeClr val="tx1"/>
                </a:solidFill>
                <a:latin typeface="Arial Narrow" pitchFamily="34" charset="0"/>
              </a:rPr>
              <a:t>Liberamente </a:t>
            </a:r>
            <a:r>
              <a:rPr lang="it-IT" sz="1600" dirty="0">
                <a:latin typeface="Arial Narrow" pitchFamily="34" charset="0"/>
              </a:rPr>
              <a:t>scaricabile da: </a:t>
            </a:r>
            <a:r>
              <a:rPr lang="it-IT" sz="1600" dirty="0">
                <a:latin typeface="Arial Narrow" pitchFamily="34" charset="0"/>
                <a:hlinkClick r:id="rId3"/>
              </a:rPr>
              <a:t>https://www.openstudio.net/</a:t>
            </a:r>
            <a:r>
              <a:rPr lang="it-IT" sz="1600" dirty="0">
                <a:latin typeface="Arial Narrow" pitchFamily="34" charset="0"/>
              </a:rPr>
              <a:t> </a:t>
            </a:r>
            <a:endParaRPr lang="it-IT" sz="1600" dirty="0">
              <a:solidFill>
                <a:schemeClr val="tx1"/>
              </a:solidFill>
              <a:latin typeface="Arial Narrow" pitchFamily="34" charset="0"/>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24</a:t>
            </a:fld>
            <a:endParaRPr lang="it-IT" sz="1400">
              <a:solidFill>
                <a:schemeClr val="bg1"/>
              </a:solidFill>
            </a:endParaRPr>
          </a:p>
        </p:txBody>
      </p:sp>
      <p:sp>
        <p:nvSpPr>
          <p:cNvPr id="16"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err="1">
                <a:latin typeface="Arial Narrow" pitchFamily="34" charset="0"/>
              </a:rPr>
              <a:t>OpenStudio</a:t>
            </a:r>
            <a:r>
              <a:rPr lang="it-IT" b="1" dirty="0">
                <a:latin typeface="Arial Narrow" pitchFamily="34" charset="0"/>
              </a:rPr>
              <a:t>: una suite Open Source per modellare usando </a:t>
            </a:r>
            <a:r>
              <a:rPr lang="it-IT" b="1" dirty="0" err="1">
                <a:latin typeface="Arial Narrow" pitchFamily="34" charset="0"/>
              </a:rPr>
              <a:t>SketchUp</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25</a:t>
            </a:fld>
            <a:endParaRPr lang="it-IT" sz="1400">
              <a:solidFill>
                <a:schemeClr val="bg1"/>
              </a:solidFill>
            </a:endParaRPr>
          </a:p>
        </p:txBody>
      </p:sp>
      <p:sp>
        <p:nvSpPr>
          <p:cNvPr id="14" name="CasellaDiTesto 13"/>
          <p:cNvSpPr txBox="1"/>
          <p:nvPr/>
        </p:nvSpPr>
        <p:spPr>
          <a:xfrm>
            <a:off x="1055461" y="6166289"/>
            <a:ext cx="5759910" cy="276999"/>
          </a:xfrm>
          <a:prstGeom prst="rect">
            <a:avLst/>
          </a:prstGeom>
          <a:noFill/>
        </p:spPr>
        <p:txBody>
          <a:bodyPr wrap="none">
            <a:spAutoFit/>
          </a:bodyPr>
          <a:lstStyle/>
          <a:p>
            <a:pPr>
              <a:defRPr/>
            </a:pPr>
            <a:r>
              <a:rPr lang="it-IT" sz="1200" dirty="0" smtClean="0">
                <a:latin typeface="+mj-lt"/>
              </a:rPr>
              <a:t>Modellazione geometrica in </a:t>
            </a:r>
            <a:r>
              <a:rPr lang="it-IT" sz="1200" dirty="0">
                <a:latin typeface="+mj-lt"/>
              </a:rPr>
              <a:t>Google </a:t>
            </a:r>
            <a:r>
              <a:rPr lang="it-IT" sz="1200" dirty="0" err="1" smtClean="0">
                <a:latin typeface="+mj-lt"/>
              </a:rPr>
              <a:t>SketchUp</a:t>
            </a:r>
            <a:r>
              <a:rPr lang="it-IT" sz="1200" dirty="0" smtClean="0">
                <a:latin typeface="+mj-lt"/>
              </a:rPr>
              <a:t> + Implementazione dati e Simulazione in </a:t>
            </a:r>
            <a:r>
              <a:rPr lang="it-IT" sz="1200" dirty="0" err="1" smtClean="0">
                <a:latin typeface="+mj-lt"/>
              </a:rPr>
              <a:t>OpenStudio</a:t>
            </a:r>
            <a:endParaRPr lang="it-IT" sz="1200" b="0" dirty="0">
              <a:latin typeface="+mj-lt"/>
            </a:endParaRPr>
          </a:p>
        </p:txBody>
      </p:sp>
      <p:sp>
        <p:nvSpPr>
          <p:cNvPr id="8"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err="1">
                <a:latin typeface="Arial Narrow" pitchFamily="34" charset="0"/>
              </a:rPr>
              <a:t>SketchUp</a:t>
            </a:r>
            <a:r>
              <a:rPr lang="it-IT" b="1" dirty="0">
                <a:latin typeface="Arial Narrow" pitchFamily="34" charset="0"/>
              </a:rPr>
              <a:t> e </a:t>
            </a:r>
            <a:r>
              <a:rPr lang="it-IT" b="1" dirty="0" err="1">
                <a:latin typeface="Arial Narrow" pitchFamily="34" charset="0"/>
              </a:rPr>
              <a:t>OpenStudio</a:t>
            </a:r>
            <a:r>
              <a:rPr lang="it-IT" b="1" dirty="0">
                <a:latin typeface="Arial Narrow" pitchFamily="34" charset="0"/>
              </a:rPr>
              <a:t> per la modellazione geometrica</a:t>
            </a:r>
            <a:endParaRPr lang="it-IT" sz="1800" b="1" dirty="0">
              <a:latin typeface="Arial Narrow" pitchFamily="34"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000" y="2317804"/>
            <a:ext cx="6840000" cy="3847500"/>
          </a:xfrm>
          <a:prstGeom prst="rect">
            <a:avLst/>
          </a:prstGeom>
          <a:ln w="3175">
            <a:solidFill>
              <a:schemeClr val="tx1"/>
            </a:solidFill>
          </a:ln>
        </p:spPr>
      </p:pic>
      <p:pic>
        <p:nvPicPr>
          <p:cNvPr id="13" name="Immagine 14" descr="10. Creazione dei Partizionamenti Interni.png"/>
          <p:cNvPicPr>
            <a:picLocks noChangeAspect="1"/>
          </p:cNvPicPr>
          <p:nvPr/>
        </p:nvPicPr>
        <p:blipFill>
          <a:blip r:embed="rId4" cstate="print"/>
          <a:srcRect/>
          <a:stretch>
            <a:fillRect/>
          </a:stretch>
        </p:blipFill>
        <p:spPr bwMode="auto">
          <a:xfrm>
            <a:off x="197936" y="2109416"/>
            <a:ext cx="3240000" cy="182226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26</a:t>
            </a:fld>
            <a:endParaRPr lang="it-IT" sz="1400" dirty="0">
              <a:solidFill>
                <a:schemeClr val="bg1"/>
              </a:solidFill>
            </a:endParaRPr>
          </a:p>
        </p:txBody>
      </p:sp>
      <p:sp>
        <p:nvSpPr>
          <p:cNvPr id="13"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Altre Third-Party GUI</a:t>
            </a:r>
            <a:endParaRPr lang="it-IT" sz="1800" b="1" dirty="0">
              <a:latin typeface="Arial Narrow" pitchFamily="34" charset="0"/>
            </a:endParaRP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4272378"/>
            <a:ext cx="2011429" cy="2011429"/>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7328" y="4326258"/>
            <a:ext cx="2034286" cy="1973334"/>
          </a:xfrm>
          <a:prstGeom prst="rect">
            <a:avLst/>
          </a:prstGeom>
        </p:spPr>
      </p:pic>
      <p:pic>
        <p:nvPicPr>
          <p:cNvPr id="17" name="Immagin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8840" y="2364185"/>
            <a:ext cx="2026666" cy="1958095"/>
          </a:xfrm>
          <a:prstGeom prst="rect">
            <a:avLst/>
          </a:prstGeom>
        </p:spPr>
      </p:pic>
      <p:pic>
        <p:nvPicPr>
          <p:cNvPr id="18" name="Immagin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2419" y="4351225"/>
            <a:ext cx="2011429" cy="1958095"/>
          </a:xfrm>
          <a:prstGeom prst="rect">
            <a:avLst/>
          </a:prstGeom>
        </p:spPr>
      </p:pic>
      <p:pic>
        <p:nvPicPr>
          <p:cNvPr id="19" name="Immagin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121" y="2276872"/>
            <a:ext cx="2019047" cy="204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539552" y="2276872"/>
            <a:ext cx="7560840" cy="1077218"/>
          </a:xfrm>
          <a:prstGeom prst="rect">
            <a:avLst/>
          </a:prstGeom>
          <a:noFill/>
          <a:ln w="9525">
            <a:noFill/>
            <a:miter lim="800000"/>
            <a:headEnd/>
            <a:tailEnd type="none" w="lg" len="lg"/>
          </a:ln>
        </p:spPr>
        <p:txBody>
          <a:bodyPr wrap="square">
            <a:spAutoFit/>
          </a:bodyPr>
          <a:lstStyle/>
          <a:p>
            <a:pPr algn="just" eaLnBrk="0" hangingPunct="0"/>
            <a:r>
              <a:rPr lang="it-IT" sz="1600" b="1" dirty="0">
                <a:latin typeface="Arial Narrow" pitchFamily="34" charset="0"/>
              </a:rPr>
              <a:t>ATTENZIONE:</a:t>
            </a:r>
            <a:r>
              <a:rPr lang="it-IT" sz="1600" dirty="0">
                <a:latin typeface="Arial Narrow" pitchFamily="34" charset="0"/>
              </a:rPr>
              <a:t> è bene notare che tutte le interfacce grafiche oggi presenti sul mercato, da </a:t>
            </a:r>
            <a:r>
              <a:rPr lang="it-IT" sz="1600" dirty="0" err="1">
                <a:latin typeface="Arial Narrow" pitchFamily="34" charset="0"/>
              </a:rPr>
              <a:t>DesignBuilder</a:t>
            </a:r>
            <a:r>
              <a:rPr lang="it-IT" sz="1600" dirty="0">
                <a:latin typeface="Arial Narrow" pitchFamily="34" charset="0"/>
              </a:rPr>
              <a:t> a </a:t>
            </a:r>
            <a:r>
              <a:rPr lang="it-IT" sz="1600" dirty="0" err="1">
                <a:latin typeface="Arial Narrow" pitchFamily="34" charset="0"/>
              </a:rPr>
              <a:t>Simergy</a:t>
            </a:r>
            <a:r>
              <a:rPr lang="it-IT" sz="1600" dirty="0">
                <a:latin typeface="Arial Narrow" pitchFamily="34" charset="0"/>
              </a:rPr>
              <a:t>, permettono di gestire unicamente una piccola frazione dei moduli resi disponibili da EnergyPlus. Pertanto, per configurazioni complesse, il professionista sarà comunque vincolato all’implementazione testuale dei dati di input. </a:t>
            </a:r>
            <a:endParaRPr lang="it-IT" sz="1600" dirty="0">
              <a:solidFill>
                <a:schemeClr val="tx1"/>
              </a:solidFill>
              <a:latin typeface="Arial Narrow" pitchFamily="34" charset="0"/>
            </a:endParaRPr>
          </a:p>
        </p:txBody>
      </p:sp>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27</a:t>
            </a:fld>
            <a:endParaRPr lang="it-IT" sz="1400">
              <a:solidFill>
                <a:schemeClr val="bg1"/>
              </a:solidFill>
            </a:endParaRPr>
          </a:p>
        </p:txBody>
      </p:sp>
      <p:sp>
        <p:nvSpPr>
          <p:cNvPr id="13"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Third-Party GUI: occorre fare chiarezza</a:t>
            </a:r>
            <a:endParaRPr lang="it-IT" sz="1800" b="1" dirty="0">
              <a:latin typeface="Arial Narrow" pitchFamily="34" charset="0"/>
            </a:endParaRPr>
          </a:p>
        </p:txBody>
      </p:sp>
    </p:spTree>
    <p:extLst>
      <p:ext uri="{BB962C8B-B14F-4D97-AF65-F5344CB8AC3E}">
        <p14:creationId xmlns:p14="http://schemas.microsoft.com/office/powerpoint/2010/main" val="459586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539552" y="2276872"/>
            <a:ext cx="7560840" cy="3693319"/>
          </a:xfrm>
          <a:prstGeom prst="rect">
            <a:avLst/>
          </a:prstGeom>
          <a:noFill/>
          <a:ln w="9525">
            <a:noFill/>
            <a:miter lim="800000"/>
            <a:headEnd/>
            <a:tailEnd type="none" w="lg" len="lg"/>
          </a:ln>
        </p:spPr>
        <p:txBody>
          <a:bodyPr wrap="square">
            <a:spAutoFit/>
          </a:bodyPr>
          <a:lstStyle/>
          <a:p>
            <a:pPr algn="just" eaLnBrk="0" hangingPunct="0">
              <a:spcAft>
                <a:spcPts val="1800"/>
              </a:spcAft>
            </a:pPr>
            <a:r>
              <a:rPr lang="it-IT" sz="1600" dirty="0">
                <a:latin typeface="Arial Narrow" pitchFamily="34" charset="0"/>
              </a:rPr>
              <a:t>Vista la complessità della modellazione, bisogna SEMPRE aver ben chiare le motivazioni che hanno reso necessaria la simulazione e quindi la </a:t>
            </a:r>
            <a:r>
              <a:rPr lang="it-IT" sz="1600" b="1" dirty="0">
                <a:latin typeface="Arial Narrow" pitchFamily="34" charset="0"/>
              </a:rPr>
              <a:t>qualità</a:t>
            </a:r>
            <a:r>
              <a:rPr lang="it-IT" sz="1600" dirty="0">
                <a:latin typeface="Arial Narrow" pitchFamily="34" charset="0"/>
              </a:rPr>
              <a:t> e la </a:t>
            </a:r>
            <a:r>
              <a:rPr lang="it-IT" sz="1600" b="1" dirty="0">
                <a:latin typeface="Arial Narrow" pitchFamily="34" charset="0"/>
              </a:rPr>
              <a:t>quantità</a:t>
            </a:r>
            <a:r>
              <a:rPr lang="it-IT" sz="1600" dirty="0">
                <a:latin typeface="Arial Narrow" pitchFamily="34" charset="0"/>
              </a:rPr>
              <a:t> delle informazioni che si vuole ottenere. Dallo scopo della simulazione dipenderanno direttamente:</a:t>
            </a:r>
          </a:p>
          <a:p>
            <a:pPr marL="742950" lvl="1" indent="-285750" algn="just" eaLnBrk="0" hangingPunct="0">
              <a:spcAft>
                <a:spcPts val="1800"/>
              </a:spcAft>
              <a:buFont typeface="Wingdings" panose="05000000000000000000" pitchFamily="2" charset="2"/>
              <a:buChar char="v"/>
            </a:pPr>
            <a:r>
              <a:rPr lang="it-IT" sz="1600" dirty="0">
                <a:latin typeface="Arial Narrow" pitchFamily="34" charset="0"/>
              </a:rPr>
              <a:t>Il livello di definizione dei </a:t>
            </a:r>
            <a:r>
              <a:rPr lang="it-IT" sz="1600" b="1" dirty="0">
                <a:latin typeface="Arial Narrow" pitchFamily="34" charset="0"/>
              </a:rPr>
              <a:t>dati di input</a:t>
            </a:r>
            <a:r>
              <a:rPr lang="it-IT" sz="1600" dirty="0">
                <a:latin typeface="Arial Narrow" pitchFamily="34" charset="0"/>
              </a:rPr>
              <a:t> (cosa posso «tagliare» nel modello?)</a:t>
            </a:r>
          </a:p>
          <a:p>
            <a:pPr marL="742950" lvl="1" indent="-285750" algn="just" eaLnBrk="0" hangingPunct="0">
              <a:spcAft>
                <a:spcPts val="1800"/>
              </a:spcAft>
              <a:buFont typeface="Wingdings" panose="05000000000000000000" pitchFamily="2" charset="2"/>
              <a:buChar char="v"/>
            </a:pPr>
            <a:r>
              <a:rPr lang="it-IT" sz="1600" dirty="0">
                <a:latin typeface="Arial Narrow" pitchFamily="34" charset="0"/>
              </a:rPr>
              <a:t>Il livello di definizione dei </a:t>
            </a:r>
            <a:r>
              <a:rPr lang="it-IT" sz="1600" b="1" dirty="0">
                <a:latin typeface="Arial Narrow" pitchFamily="34" charset="0"/>
              </a:rPr>
              <a:t>dati di output</a:t>
            </a:r>
            <a:r>
              <a:rPr lang="it-IT" sz="1600" dirty="0">
                <a:latin typeface="Arial Narrow" pitchFamily="34" charset="0"/>
              </a:rPr>
              <a:t> (quali risultati ottenere? Con quale frequenza?)</a:t>
            </a:r>
          </a:p>
          <a:p>
            <a:pPr marL="742950" lvl="1" indent="-285750" algn="just" eaLnBrk="0" hangingPunct="0">
              <a:spcAft>
                <a:spcPts val="1800"/>
              </a:spcAft>
              <a:buFont typeface="Wingdings" panose="05000000000000000000" pitchFamily="2" charset="2"/>
              <a:buChar char="v"/>
            </a:pPr>
            <a:r>
              <a:rPr lang="it-IT" sz="1600" dirty="0">
                <a:latin typeface="Arial Narrow" pitchFamily="34" charset="0"/>
              </a:rPr>
              <a:t>La rapidità / semplicità di costruzione del modello</a:t>
            </a:r>
          </a:p>
          <a:p>
            <a:pPr marL="742950" lvl="1" indent="-285750" algn="just" eaLnBrk="0" hangingPunct="0">
              <a:spcAft>
                <a:spcPts val="1800"/>
              </a:spcAft>
              <a:buFont typeface="Wingdings" panose="05000000000000000000" pitchFamily="2" charset="2"/>
              <a:buChar char="v"/>
            </a:pPr>
            <a:r>
              <a:rPr lang="it-IT" sz="1600" dirty="0">
                <a:latin typeface="Arial Narrow" pitchFamily="34" charset="0"/>
              </a:rPr>
              <a:t>La rapidità / semplicità di interpretazione dei risultati ottenuti</a:t>
            </a:r>
          </a:p>
          <a:p>
            <a:pPr marL="742950" lvl="1" indent="-285750" algn="just" eaLnBrk="0" hangingPunct="0">
              <a:spcAft>
                <a:spcPts val="1800"/>
              </a:spcAft>
              <a:buFont typeface="Wingdings" panose="05000000000000000000" pitchFamily="2" charset="2"/>
              <a:buChar char="v"/>
            </a:pPr>
            <a:r>
              <a:rPr lang="it-IT" sz="1600" dirty="0">
                <a:latin typeface="Arial Narrow" pitchFamily="34" charset="0"/>
              </a:rPr>
              <a:t>Le </a:t>
            </a:r>
            <a:r>
              <a:rPr lang="it-IT" sz="1600" b="1" dirty="0">
                <a:latin typeface="Arial Narrow" pitchFamily="34" charset="0"/>
              </a:rPr>
              <a:t>possibilità di errore</a:t>
            </a:r>
            <a:r>
              <a:rPr lang="it-IT" sz="1600" dirty="0">
                <a:latin typeface="Arial Narrow" pitchFamily="34" charset="0"/>
              </a:rPr>
              <a:t> o di cattiva implementazione dei dati di input</a:t>
            </a:r>
          </a:p>
          <a:p>
            <a:pPr marL="742950" lvl="1" indent="-285750" algn="just" eaLnBrk="0" hangingPunct="0">
              <a:spcAft>
                <a:spcPts val="1800"/>
              </a:spcAft>
              <a:buFont typeface="Wingdings" panose="05000000000000000000" pitchFamily="2" charset="2"/>
              <a:buChar char="v"/>
            </a:pPr>
            <a:r>
              <a:rPr lang="it-IT" sz="1600" dirty="0">
                <a:latin typeface="Arial Narrow" pitchFamily="34" charset="0"/>
              </a:rPr>
              <a:t>La rapidità / semplicità delle </a:t>
            </a:r>
            <a:r>
              <a:rPr lang="it-IT" sz="1600" b="1" dirty="0">
                <a:latin typeface="Arial Narrow" pitchFamily="34" charset="0"/>
              </a:rPr>
              <a:t>operazioni di </a:t>
            </a:r>
            <a:r>
              <a:rPr lang="it-IT" sz="1600" b="1" dirty="0" err="1">
                <a:latin typeface="Arial Narrow" pitchFamily="34" charset="0"/>
              </a:rPr>
              <a:t>Debug</a:t>
            </a:r>
            <a:endParaRPr lang="it-IT" sz="1600" dirty="0">
              <a:latin typeface="Arial Narrow" pitchFamily="34" charset="0"/>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28</a:t>
            </a:fld>
            <a:endParaRPr lang="it-IT" sz="1400">
              <a:solidFill>
                <a:schemeClr val="bg1"/>
              </a:solidFill>
            </a:endParaRPr>
          </a:p>
        </p:txBody>
      </p:sp>
      <p:cxnSp>
        <p:nvCxnSpPr>
          <p:cNvPr id="15" name="Connettore 4 16"/>
          <p:cNvCxnSpPr>
            <a:endCxn id="52" idx="1"/>
          </p:cNvCxnSpPr>
          <p:nvPr/>
        </p:nvCxnSpPr>
        <p:spPr bwMode="auto">
          <a:xfrm rot="16200000" flipH="1">
            <a:off x="-116124" y="4714990"/>
            <a:ext cx="2932216" cy="360233"/>
          </a:xfrm>
          <a:prstGeom prst="bentConnector2">
            <a:avLst/>
          </a:prstGeom>
          <a:solidFill>
            <a:srgbClr val="F3EE1A"/>
          </a:solidFill>
          <a:ln w="19050" cap="flat" cmpd="sng" algn="ctr">
            <a:solidFill>
              <a:srgbClr val="FF0000"/>
            </a:solidFill>
            <a:prstDash val="sysDot"/>
            <a:round/>
            <a:headEnd type="none" w="med" len="med"/>
            <a:tailEnd type="arrow"/>
          </a:ln>
          <a:effectLst/>
        </p:spPr>
      </p:cxnSp>
      <p:sp>
        <p:nvSpPr>
          <p:cNvPr id="52" name="Text Box 6"/>
          <p:cNvSpPr txBox="1">
            <a:spLocks noChangeArrowheads="1"/>
          </p:cNvSpPr>
          <p:nvPr/>
        </p:nvSpPr>
        <p:spPr bwMode="auto">
          <a:xfrm>
            <a:off x="1530101" y="6191938"/>
            <a:ext cx="7218363" cy="338554"/>
          </a:xfrm>
          <a:prstGeom prst="rect">
            <a:avLst/>
          </a:prstGeom>
          <a:noFill/>
          <a:ln w="9525">
            <a:noFill/>
            <a:miter lim="800000"/>
            <a:headEnd/>
            <a:tailEnd type="none" w="lg" len="lg"/>
          </a:ln>
        </p:spPr>
        <p:txBody>
          <a:bodyPr>
            <a:spAutoFit/>
          </a:bodyPr>
          <a:lstStyle/>
          <a:p>
            <a:pPr algn="just" eaLnBrk="0" hangingPunct="0"/>
            <a:r>
              <a:rPr lang="it-IT" sz="1600" b="1" i="1" dirty="0">
                <a:latin typeface="Arial Narrow" pitchFamily="34" charset="0"/>
              </a:rPr>
              <a:t>NECESSITA’ </a:t>
            </a:r>
            <a:r>
              <a:rPr lang="it-IT" sz="1600" b="1" i="1" dirty="0" err="1">
                <a:latin typeface="Arial Narrow" pitchFamily="34" charset="0"/>
              </a:rPr>
              <a:t>DI</a:t>
            </a:r>
            <a:r>
              <a:rPr lang="it-IT" sz="1600" b="1" i="1" dirty="0">
                <a:latin typeface="Arial Narrow" pitchFamily="34" charset="0"/>
              </a:rPr>
              <a:t> DEFINIRE UNA STRATEGIA </a:t>
            </a:r>
            <a:r>
              <a:rPr lang="it-IT" sz="1600" b="1" i="1" dirty="0" err="1">
                <a:latin typeface="Arial Narrow" pitchFamily="34" charset="0"/>
              </a:rPr>
              <a:t>DI</a:t>
            </a:r>
            <a:r>
              <a:rPr lang="it-IT" sz="1600" b="1" i="1" dirty="0">
                <a:latin typeface="Arial Narrow" pitchFamily="34" charset="0"/>
              </a:rPr>
              <a:t> SEMPLIFICAZIONE DEL MODELLO!</a:t>
            </a:r>
            <a:endParaRPr lang="it-IT" sz="1600" b="1" i="1" dirty="0">
              <a:solidFill>
                <a:schemeClr val="tx1"/>
              </a:solidFill>
              <a:latin typeface="Arial Narrow" pitchFamily="34" charset="0"/>
            </a:endParaRPr>
          </a:p>
        </p:txBody>
      </p:sp>
      <p:sp>
        <p:nvSpPr>
          <p:cNvPr id="27"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Definire lo scopo della Simulazione</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29</a:t>
            </a:fld>
            <a:endParaRPr lang="it-IT" sz="1400">
              <a:solidFill>
                <a:schemeClr val="bg1"/>
              </a:solidFill>
            </a:endParaRPr>
          </a:p>
        </p:txBody>
      </p:sp>
      <p:pic>
        <p:nvPicPr>
          <p:cNvPr id="17" name="Picture 2"/>
          <p:cNvPicPr>
            <a:picLocks noChangeAspect="1" noChangeArrowheads="1"/>
          </p:cNvPicPr>
          <p:nvPr/>
        </p:nvPicPr>
        <p:blipFill>
          <a:blip r:embed="rId3" cstate="print"/>
          <a:srcRect/>
          <a:stretch>
            <a:fillRect/>
          </a:stretch>
        </p:blipFill>
        <p:spPr bwMode="auto">
          <a:xfrm>
            <a:off x="6240746" y="2058869"/>
            <a:ext cx="2772000" cy="2162602"/>
          </a:xfrm>
          <a:prstGeom prst="rect">
            <a:avLst/>
          </a:prstGeom>
          <a:noFill/>
          <a:ln w="9525">
            <a:noFill/>
            <a:miter lim="800000"/>
            <a:headEnd/>
            <a:tailEnd/>
          </a:ln>
        </p:spPr>
      </p:pic>
      <p:sp>
        <p:nvSpPr>
          <p:cNvPr id="26" name="Text Box 6"/>
          <p:cNvSpPr txBox="1">
            <a:spLocks noChangeArrowheads="1"/>
          </p:cNvSpPr>
          <p:nvPr/>
        </p:nvSpPr>
        <p:spPr bwMode="auto">
          <a:xfrm>
            <a:off x="551426" y="2276872"/>
            <a:ext cx="4884670" cy="1815882"/>
          </a:xfrm>
          <a:prstGeom prst="rect">
            <a:avLst/>
          </a:prstGeom>
          <a:noFill/>
          <a:ln w="9525">
            <a:noFill/>
            <a:miter lim="800000"/>
            <a:headEnd/>
            <a:tailEnd type="none" w="lg" len="lg"/>
          </a:ln>
        </p:spPr>
        <p:txBody>
          <a:bodyPr wrap="square">
            <a:spAutoFit/>
          </a:bodyPr>
          <a:lstStyle/>
          <a:p>
            <a:pPr algn="just" eaLnBrk="0" hangingPunct="0"/>
            <a:r>
              <a:rPr lang="it-IT" sz="1600" dirty="0">
                <a:latin typeface="Arial Narrow" pitchFamily="34" charset="0"/>
              </a:rPr>
              <a:t>Spazi omogenei per orientamento, modalità di partizionamento, destinazione d’uso, modalità di gestione ecc. possono essere accorpati in un’</a:t>
            </a:r>
            <a:r>
              <a:rPr lang="it-IT" sz="1600" b="1" dirty="0">
                <a:latin typeface="Arial Narrow" pitchFamily="34" charset="0"/>
              </a:rPr>
              <a:t>unica zona termica</a:t>
            </a:r>
            <a:r>
              <a:rPr lang="it-IT" sz="1600" dirty="0">
                <a:latin typeface="Arial Narrow" pitchFamily="34" charset="0"/>
              </a:rPr>
              <a:t> e le partizioni verticali e/o orizzontali ridotte a</a:t>
            </a:r>
            <a:r>
              <a:rPr lang="it-IT" sz="1600" b="1" dirty="0">
                <a:latin typeface="Arial Narrow" pitchFamily="34" charset="0"/>
              </a:rPr>
              <a:t> </a:t>
            </a:r>
            <a:r>
              <a:rPr lang="it-IT" sz="1600" b="1" dirty="0" err="1">
                <a:latin typeface="Arial Narrow" pitchFamily="34" charset="0"/>
              </a:rPr>
              <a:t>Internal</a:t>
            </a:r>
            <a:r>
              <a:rPr lang="it-IT" sz="1600" b="1" dirty="0">
                <a:latin typeface="Arial Narrow" pitchFamily="34" charset="0"/>
              </a:rPr>
              <a:t> Mass</a:t>
            </a:r>
            <a:r>
              <a:rPr lang="it-IT" sz="1600" dirty="0">
                <a:latin typeface="Arial Narrow" pitchFamily="34" charset="0"/>
              </a:rPr>
              <a:t>. Le </a:t>
            </a:r>
            <a:r>
              <a:rPr lang="it-IT" sz="1600" dirty="0" err="1">
                <a:latin typeface="Arial Narrow" pitchFamily="34" charset="0"/>
              </a:rPr>
              <a:t>Internal</a:t>
            </a:r>
            <a:r>
              <a:rPr lang="it-IT" sz="1600" dirty="0">
                <a:latin typeface="Arial Narrow" pitchFamily="34" charset="0"/>
              </a:rPr>
              <a:t> Mass possono essere definite come «cubi» ideali che, in fase di simulazione, replicano l’effetto di inerzia termica degli elementi eliminati all’interno della macro-zona termica.  </a:t>
            </a:r>
            <a:endParaRPr lang="it-IT" sz="1600" dirty="0">
              <a:solidFill>
                <a:schemeClr val="tx1"/>
              </a:solidFill>
              <a:latin typeface="Arial Narrow"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131949" y="4544745"/>
            <a:ext cx="2844000" cy="2193373"/>
          </a:xfrm>
          <a:prstGeom prst="rect">
            <a:avLst/>
          </a:prstGeom>
          <a:noFill/>
          <a:ln w="9525">
            <a:noFill/>
            <a:miter lim="800000"/>
            <a:headEnd/>
            <a:tailEnd/>
          </a:ln>
        </p:spPr>
      </p:pic>
      <p:pic>
        <p:nvPicPr>
          <p:cNvPr id="31" name="Immagine 30" descr="Immagine2.jpg"/>
          <p:cNvPicPr>
            <a:picLocks noChangeAspect="1"/>
          </p:cNvPicPr>
          <p:nvPr/>
        </p:nvPicPr>
        <p:blipFill>
          <a:blip r:embed="rId5" cstate="print"/>
          <a:stretch>
            <a:fillRect/>
          </a:stretch>
        </p:blipFill>
        <p:spPr>
          <a:xfrm>
            <a:off x="3203785" y="4417791"/>
            <a:ext cx="2844000" cy="2323577"/>
          </a:xfrm>
          <a:prstGeom prst="rect">
            <a:avLst/>
          </a:prstGeom>
        </p:spPr>
      </p:pic>
      <p:pic>
        <p:nvPicPr>
          <p:cNvPr id="32" name="Immagine 31" descr="Immagine.jpg"/>
          <p:cNvPicPr>
            <a:picLocks noChangeAspect="1"/>
          </p:cNvPicPr>
          <p:nvPr/>
        </p:nvPicPr>
        <p:blipFill>
          <a:blip r:embed="rId6" cstate="print"/>
          <a:stretch>
            <a:fillRect/>
          </a:stretch>
        </p:blipFill>
        <p:spPr>
          <a:xfrm>
            <a:off x="6228496" y="4411451"/>
            <a:ext cx="2808000" cy="2329917"/>
          </a:xfrm>
          <a:prstGeom prst="rect">
            <a:avLst/>
          </a:prstGeom>
        </p:spPr>
      </p:pic>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I Tipo: Semplificazione Geometrica</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539750" y="1196975"/>
            <a:ext cx="8280400" cy="4895850"/>
          </a:xfrm>
          <a:prstGeom prst="rect">
            <a:avLst/>
          </a:prstGeom>
          <a:noFill/>
          <a:ln w="9525">
            <a:noFill/>
            <a:miter lim="800000"/>
            <a:headEnd/>
            <a:tailEnd/>
          </a:ln>
        </p:spPr>
        <p:txBody>
          <a:bodyPr/>
          <a:lstStyle/>
          <a:p>
            <a:pPr algn="just"/>
            <a:endParaRPr lang="en-GB" sz="1800" b="0">
              <a:solidFill>
                <a:schemeClr val="tx1"/>
              </a:solidFill>
              <a:latin typeface="Arial Narrow" pitchFamily="34" charset="0"/>
            </a:endParaRPr>
          </a:p>
          <a:p>
            <a:pPr algn="l">
              <a:spcBef>
                <a:spcPct val="20000"/>
              </a:spcBef>
            </a:pPr>
            <a:endParaRPr lang="it-IT" sz="1800" b="0">
              <a:solidFill>
                <a:schemeClr val="tx1"/>
              </a:solidFill>
              <a:latin typeface="Arial Narrow" pitchFamily="34" charset="0"/>
            </a:endParaRPr>
          </a:p>
        </p:txBody>
      </p:sp>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3"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smtClean="0">
                <a:latin typeface="Arial Narrow" pitchFamily="34" charset="0"/>
              </a:rPr>
              <a:t>Arch. Angelo Martucci. Chi???</a:t>
            </a:r>
            <a:endParaRPr lang="it-IT" sz="1800" b="1" dirty="0">
              <a:latin typeface="Arial Narrow" pitchFamily="34" charset="0"/>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3</a:t>
            </a:fld>
            <a:endParaRPr lang="it-IT" sz="1400">
              <a:solidFill>
                <a:schemeClr val="bg1"/>
              </a:solidFill>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53" y="2256040"/>
            <a:ext cx="6444000" cy="4296000"/>
          </a:xfrm>
          <a:prstGeom prst="rect">
            <a:avLst/>
          </a:prstGeom>
          <a:ln w="9525">
            <a:solidFill>
              <a:schemeClr val="tx1"/>
            </a:solidFill>
          </a:ln>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2741" y="2348880"/>
            <a:ext cx="903845" cy="900000"/>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7984" y="3537629"/>
            <a:ext cx="1653357" cy="405127"/>
          </a:xfrm>
          <a:prstGeom prst="rect">
            <a:avLst/>
          </a:prstGeom>
        </p:spPr>
      </p:pic>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8941" y="4233391"/>
            <a:ext cx="1652400" cy="469282"/>
          </a:xfrm>
          <a:prstGeom prst="rect">
            <a:avLst/>
          </a:prstGeom>
        </p:spPr>
      </p:pic>
      <p:pic>
        <p:nvPicPr>
          <p:cNvPr id="5" name="Immagin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7788" y="5041940"/>
            <a:ext cx="1393553" cy="793325"/>
          </a:xfrm>
          <a:prstGeom prst="rect">
            <a:avLst/>
          </a:prstGeom>
        </p:spPr>
      </p:pic>
      <p:pic>
        <p:nvPicPr>
          <p:cNvPr id="7" name="Immagine 6"/>
          <p:cNvPicPr>
            <a:picLocks noChangeAspect="1"/>
          </p:cNvPicPr>
          <p:nvPr/>
        </p:nvPicPr>
        <p:blipFill rotWithShape="1">
          <a:blip r:embed="rId8">
            <a:extLst>
              <a:ext uri="{28A0092B-C50C-407E-A947-70E740481C1C}">
                <a14:useLocalDpi xmlns:a14="http://schemas.microsoft.com/office/drawing/2010/main" val="0"/>
              </a:ext>
            </a:extLst>
          </a:blip>
          <a:srcRect t="29001" b="22000"/>
          <a:stretch/>
        </p:blipFill>
        <p:spPr>
          <a:xfrm>
            <a:off x="7158928" y="6168825"/>
            <a:ext cx="1652400" cy="349775"/>
          </a:xfrm>
          <a:prstGeom prst="rect">
            <a:avLst/>
          </a:prstGeom>
        </p:spPr>
      </p:pic>
    </p:spTree>
    <p:extLst>
      <p:ext uri="{BB962C8B-B14F-4D97-AF65-F5344CB8AC3E}">
        <p14:creationId xmlns:p14="http://schemas.microsoft.com/office/powerpoint/2010/main" val="3895345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30</a:t>
            </a:fld>
            <a:endParaRPr lang="it-IT" sz="1400">
              <a:solidFill>
                <a:schemeClr val="bg1"/>
              </a:solidFill>
            </a:endParaRPr>
          </a:p>
        </p:txBody>
      </p:sp>
      <p:sp>
        <p:nvSpPr>
          <p:cNvPr id="15" name="Text Box 6"/>
          <p:cNvSpPr txBox="1">
            <a:spLocks noChangeArrowheads="1"/>
          </p:cNvSpPr>
          <p:nvPr/>
        </p:nvSpPr>
        <p:spPr bwMode="auto">
          <a:xfrm>
            <a:off x="539552" y="2276872"/>
            <a:ext cx="7560840" cy="584775"/>
          </a:xfrm>
          <a:prstGeom prst="rect">
            <a:avLst/>
          </a:prstGeom>
          <a:noFill/>
          <a:ln w="9525">
            <a:noFill/>
            <a:miter lim="800000"/>
            <a:headEnd/>
            <a:tailEnd type="none" w="lg" len="lg"/>
          </a:ln>
        </p:spPr>
        <p:txBody>
          <a:bodyPr wrap="square">
            <a:spAutoFit/>
          </a:bodyPr>
          <a:lstStyle/>
          <a:p>
            <a:pPr algn="just" eaLnBrk="0" hangingPunct="0">
              <a:spcAft>
                <a:spcPts val="1800"/>
              </a:spcAft>
            </a:pPr>
            <a:r>
              <a:rPr lang="it-IT" sz="1600" dirty="0">
                <a:latin typeface="Arial Narrow" pitchFamily="34" charset="0"/>
              </a:rPr>
              <a:t>In funzione dello </a:t>
            </a:r>
            <a:r>
              <a:rPr lang="it-IT" sz="1600" dirty="0" smtClean="0">
                <a:latin typeface="Arial Narrow" pitchFamily="34" charset="0"/>
              </a:rPr>
              <a:t>scopo della simulazione, </a:t>
            </a:r>
            <a:r>
              <a:rPr lang="it-IT" sz="1600" dirty="0">
                <a:latin typeface="Arial Narrow" pitchFamily="34" charset="0"/>
              </a:rPr>
              <a:t>è possibile valutare </a:t>
            </a:r>
            <a:r>
              <a:rPr lang="it-IT" sz="1600" b="1" dirty="0">
                <a:latin typeface="Arial Narrow" pitchFamily="34" charset="0"/>
              </a:rPr>
              <a:t>se e quali sistemi impiantistici implementare</a:t>
            </a:r>
            <a:r>
              <a:rPr lang="it-IT" sz="1600" dirty="0">
                <a:latin typeface="Arial Narrow" pitchFamily="34" charset="0"/>
              </a:rPr>
              <a:t> nella descrizione del modello, </a:t>
            </a:r>
            <a:r>
              <a:rPr lang="it-IT" sz="1600" dirty="0" smtClean="0">
                <a:latin typeface="Arial Narrow" pitchFamily="34" charset="0"/>
              </a:rPr>
              <a:t>nonché il relativo </a:t>
            </a:r>
            <a:r>
              <a:rPr lang="it-IT" sz="1600" b="1" dirty="0">
                <a:latin typeface="Arial Narrow" pitchFamily="34" charset="0"/>
              </a:rPr>
              <a:t>livello di dettaglio</a:t>
            </a:r>
            <a:r>
              <a:rPr lang="it-IT" sz="1600" dirty="0">
                <a:latin typeface="Arial Narrow" pitchFamily="34" charset="0"/>
              </a:rPr>
              <a:t>. </a:t>
            </a:r>
            <a:endParaRPr lang="it-IT" sz="1600" dirty="0" smtClean="0">
              <a:latin typeface="Arial Narrow" pitchFamily="34" charset="0"/>
            </a:endParaRPr>
          </a:p>
        </p:txBody>
      </p:sp>
      <p:sp>
        <p:nvSpPr>
          <p:cNvPr id="8"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II Tipo: Semplificazione Impiantistica</a:t>
            </a:r>
            <a:endParaRPr lang="it-IT" sz="1800" b="1" dirty="0">
              <a:latin typeface="Arial Narrow" pitchFamily="34" charset="0"/>
            </a:endParaRPr>
          </a:p>
        </p:txBody>
      </p:sp>
      <p:sp>
        <p:nvSpPr>
          <p:cNvPr id="6" name="Text Box 6"/>
          <p:cNvSpPr txBox="1">
            <a:spLocks noChangeArrowheads="1"/>
          </p:cNvSpPr>
          <p:nvPr/>
        </p:nvSpPr>
        <p:spPr bwMode="auto">
          <a:xfrm>
            <a:off x="539552" y="4065166"/>
            <a:ext cx="7560840" cy="1308050"/>
          </a:xfrm>
          <a:prstGeom prst="rect">
            <a:avLst/>
          </a:prstGeom>
          <a:noFill/>
          <a:ln w="9525">
            <a:noFill/>
            <a:miter lim="800000"/>
            <a:headEnd/>
            <a:tailEnd type="none" w="lg" len="lg"/>
          </a:ln>
        </p:spPr>
        <p:txBody>
          <a:bodyPr wrap="square">
            <a:spAutoFit/>
          </a:bodyPr>
          <a:lstStyle/>
          <a:p>
            <a:pPr algn="just" eaLnBrk="0" hangingPunct="0">
              <a:spcAft>
                <a:spcPts val="1800"/>
              </a:spcAft>
            </a:pPr>
            <a:r>
              <a:rPr lang="it-IT" sz="1600" dirty="0" smtClean="0">
                <a:latin typeface="Arial Narrow" pitchFamily="34" charset="0"/>
              </a:rPr>
              <a:t>Se </a:t>
            </a:r>
            <a:r>
              <a:rPr lang="it-IT" sz="1600" dirty="0">
                <a:latin typeface="Arial Narrow" pitchFamily="34" charset="0"/>
              </a:rPr>
              <a:t>vi è qualche sistema o subsistema, che </a:t>
            </a:r>
            <a:r>
              <a:rPr lang="it-IT" sz="1600" b="1" dirty="0">
                <a:latin typeface="Arial Narrow" pitchFamily="34" charset="0"/>
              </a:rPr>
              <a:t>con ragionevole certezza si ritiene non avere alcuna influenza sulle informazioni che si intendono ottenere</a:t>
            </a:r>
            <a:r>
              <a:rPr lang="it-IT" sz="1600" dirty="0">
                <a:latin typeface="Arial Narrow" pitchFamily="34" charset="0"/>
              </a:rPr>
              <a:t>, il professionista può valutare la possibilità di non implementare detta porzione all’interno del modello. </a:t>
            </a:r>
          </a:p>
          <a:p>
            <a:pPr algn="just" eaLnBrk="0" hangingPunct="0">
              <a:spcAft>
                <a:spcPts val="1800"/>
              </a:spcAft>
            </a:pPr>
            <a:endParaRPr lang="it-IT" sz="1600" dirty="0">
              <a:solidFill>
                <a:schemeClr val="tx1"/>
              </a:solidFill>
              <a:latin typeface="Arial Narrow" pitchFamily="34" charset="0"/>
            </a:endParaRPr>
          </a:p>
        </p:txBody>
      </p:sp>
      <p:sp>
        <p:nvSpPr>
          <p:cNvPr id="2" name="Freccia in giù 1"/>
          <p:cNvSpPr/>
          <p:nvPr/>
        </p:nvSpPr>
        <p:spPr bwMode="auto">
          <a:xfrm>
            <a:off x="4139952" y="3035864"/>
            <a:ext cx="360040" cy="936104"/>
          </a:xfrm>
          <a:prstGeom prst="downArrow">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smtClean="0">
              <a:ln w="12700">
                <a:solidFill>
                  <a:schemeClr val="tx1"/>
                </a:solidFill>
              </a:ln>
              <a:solidFill>
                <a:schemeClr val="tx2"/>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31</a:t>
            </a:fld>
            <a:endParaRPr lang="it-IT" sz="1400">
              <a:solidFill>
                <a:schemeClr val="bg1"/>
              </a:solidFill>
            </a:endParaRPr>
          </a:p>
        </p:txBody>
      </p:sp>
      <p:sp>
        <p:nvSpPr>
          <p:cNvPr id="15" name="Text Box 6"/>
          <p:cNvSpPr txBox="1">
            <a:spLocks noChangeArrowheads="1"/>
          </p:cNvSpPr>
          <p:nvPr/>
        </p:nvSpPr>
        <p:spPr bwMode="auto">
          <a:xfrm>
            <a:off x="539552" y="2276872"/>
            <a:ext cx="7560840" cy="1800493"/>
          </a:xfrm>
          <a:prstGeom prst="rect">
            <a:avLst/>
          </a:prstGeom>
          <a:noFill/>
          <a:ln w="9525">
            <a:noFill/>
            <a:miter lim="800000"/>
            <a:headEnd/>
            <a:tailEnd type="none" w="lg" len="lg"/>
          </a:ln>
        </p:spPr>
        <p:txBody>
          <a:bodyPr wrap="square">
            <a:spAutoFit/>
          </a:bodyPr>
          <a:lstStyle/>
          <a:p>
            <a:pPr algn="just" eaLnBrk="0" hangingPunct="0">
              <a:spcAft>
                <a:spcPts val="1800"/>
              </a:spcAft>
            </a:pPr>
            <a:r>
              <a:rPr lang="it-IT" sz="1600" dirty="0" smtClean="0">
                <a:latin typeface="Arial Narrow" pitchFamily="34" charset="0"/>
              </a:rPr>
              <a:t>Se </a:t>
            </a:r>
            <a:r>
              <a:rPr lang="it-IT" sz="1600" dirty="0">
                <a:latin typeface="Arial Narrow" pitchFamily="34" charset="0"/>
              </a:rPr>
              <a:t>vi è qualche informazione, elemento, dettaglio che </a:t>
            </a:r>
            <a:r>
              <a:rPr lang="it-IT" sz="1600" b="1" dirty="0">
                <a:latin typeface="Arial Narrow" pitchFamily="34" charset="0"/>
              </a:rPr>
              <a:t>con ragionevole certezza si ritiene non avere alcuna influenza </a:t>
            </a:r>
            <a:r>
              <a:rPr lang="it-IT" sz="1600" b="1" dirty="0" smtClean="0">
                <a:latin typeface="Arial Narrow" pitchFamily="34" charset="0"/>
              </a:rPr>
              <a:t>sui </a:t>
            </a:r>
            <a:r>
              <a:rPr lang="it-IT" sz="1600" b="1" dirty="0">
                <a:latin typeface="Arial Narrow" pitchFamily="34" charset="0"/>
              </a:rPr>
              <a:t>risultati che si intendono ottenere</a:t>
            </a:r>
            <a:r>
              <a:rPr lang="it-IT" sz="1600" dirty="0">
                <a:latin typeface="Arial Narrow" pitchFamily="34" charset="0"/>
              </a:rPr>
              <a:t>, il professionista può valutare la possibilità di non implementare dette porzioni all’interno del modello. </a:t>
            </a:r>
            <a:endParaRPr lang="it-IT" sz="1600" dirty="0">
              <a:solidFill>
                <a:schemeClr val="tx1"/>
              </a:solidFill>
              <a:latin typeface="Arial Narrow" pitchFamily="34" charset="0"/>
            </a:endParaRPr>
          </a:p>
          <a:p>
            <a:pPr algn="just" eaLnBrk="0" hangingPunct="0"/>
            <a:r>
              <a:rPr lang="it-IT" sz="1600" dirty="0">
                <a:latin typeface="Arial Narrow" pitchFamily="34" charset="0"/>
              </a:rPr>
              <a:t>Si tiene a precisare che qualsivoglia operazione di semplificazione </a:t>
            </a:r>
            <a:r>
              <a:rPr lang="it-IT" sz="1600" b="1" dirty="0">
                <a:latin typeface="Arial Narrow" pitchFamily="34" charset="0"/>
              </a:rPr>
              <a:t>deve essere attentamente valutata dal professionista incaricato</a:t>
            </a:r>
            <a:r>
              <a:rPr lang="it-IT" sz="1600" dirty="0">
                <a:latin typeface="Arial Narrow" pitchFamily="34" charset="0"/>
              </a:rPr>
              <a:t>, in quanto un’errata valutazione può portare all’ottenimento di risultati macroscopicamente sbagliati.</a:t>
            </a:r>
            <a:endParaRPr lang="it-IT" sz="1600" dirty="0">
              <a:solidFill>
                <a:schemeClr val="tx1"/>
              </a:solidFill>
              <a:latin typeface="Arial Narrow" pitchFamily="34" charset="0"/>
            </a:endParaRPr>
          </a:p>
        </p:txBody>
      </p:sp>
      <p:sp>
        <p:nvSpPr>
          <p:cNvPr id="8"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Norma generale per la Semplificazione del modello</a:t>
            </a:r>
            <a:endParaRPr lang="it-IT" sz="1800" b="1" dirty="0">
              <a:latin typeface="Arial Narrow" pitchFamily="34" charset="0"/>
            </a:endParaRPr>
          </a:p>
        </p:txBody>
      </p:sp>
      <p:sp>
        <p:nvSpPr>
          <p:cNvPr id="6" name="Text Box 6"/>
          <p:cNvSpPr txBox="1">
            <a:spLocks noChangeArrowheads="1"/>
          </p:cNvSpPr>
          <p:nvPr/>
        </p:nvSpPr>
        <p:spPr bwMode="auto">
          <a:xfrm>
            <a:off x="539552" y="5277688"/>
            <a:ext cx="7560840" cy="815608"/>
          </a:xfrm>
          <a:prstGeom prst="rect">
            <a:avLst/>
          </a:prstGeom>
          <a:noFill/>
          <a:ln w="9525">
            <a:noFill/>
            <a:miter lim="800000"/>
            <a:headEnd/>
            <a:tailEnd type="none" w="lg" len="lg"/>
          </a:ln>
        </p:spPr>
        <p:txBody>
          <a:bodyPr wrap="square">
            <a:spAutoFit/>
          </a:bodyPr>
          <a:lstStyle/>
          <a:p>
            <a:pPr algn="ctr" eaLnBrk="0" hangingPunct="0">
              <a:spcAft>
                <a:spcPts val="1800"/>
              </a:spcAft>
            </a:pPr>
            <a:r>
              <a:rPr lang="it-IT" sz="1600" dirty="0" smtClean="0">
                <a:latin typeface="Arial Narrow" pitchFamily="34" charset="0"/>
              </a:rPr>
              <a:t>POSSIBILE SOLUZIONE: </a:t>
            </a:r>
            <a:r>
              <a:rPr lang="it-IT" sz="1600" b="1" dirty="0" smtClean="0">
                <a:latin typeface="Arial Narrow" pitchFamily="34" charset="0"/>
              </a:rPr>
              <a:t>SENSITIVITY ANALYSIS</a:t>
            </a:r>
            <a:r>
              <a:rPr lang="it-IT" sz="1600" dirty="0" smtClean="0">
                <a:latin typeface="Arial Narrow" pitchFamily="34" charset="0"/>
              </a:rPr>
              <a:t> </a:t>
            </a:r>
            <a:endParaRPr lang="it-IT" sz="1600" dirty="0">
              <a:latin typeface="Arial Narrow" pitchFamily="34" charset="0"/>
            </a:endParaRPr>
          </a:p>
          <a:p>
            <a:pPr algn="just" eaLnBrk="0" hangingPunct="0">
              <a:spcAft>
                <a:spcPts val="1800"/>
              </a:spcAft>
            </a:pPr>
            <a:endParaRPr lang="it-IT" sz="1600" dirty="0">
              <a:solidFill>
                <a:schemeClr val="tx1"/>
              </a:solidFill>
              <a:latin typeface="Arial Narrow" pitchFamily="34" charset="0"/>
            </a:endParaRPr>
          </a:p>
        </p:txBody>
      </p:sp>
      <p:sp>
        <p:nvSpPr>
          <p:cNvPr id="7" name="Freccia in giù 6"/>
          <p:cNvSpPr/>
          <p:nvPr/>
        </p:nvSpPr>
        <p:spPr bwMode="auto">
          <a:xfrm>
            <a:off x="4139952" y="4187992"/>
            <a:ext cx="360040" cy="936104"/>
          </a:xfrm>
          <a:prstGeom prst="downArrow">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smtClean="0">
              <a:ln w="12700">
                <a:solidFill>
                  <a:schemeClr val="tx1"/>
                </a:solidFill>
              </a:ln>
              <a:solidFill>
                <a:schemeClr val="tx2"/>
              </a:solidFill>
              <a:effectLst/>
              <a:latin typeface="Arial" charset="0"/>
            </a:endParaRPr>
          </a:p>
        </p:txBody>
      </p:sp>
    </p:spTree>
    <p:extLst>
      <p:ext uri="{BB962C8B-B14F-4D97-AF65-F5344CB8AC3E}">
        <p14:creationId xmlns:p14="http://schemas.microsoft.com/office/powerpoint/2010/main" val="29160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Come calcola la temperatura EnergyPlus?</a:t>
            </a:r>
            <a:endParaRPr lang="it-IT" sz="1800" b="1" dirty="0">
              <a:latin typeface="Arial Narrow" pitchFamily="34" charset="0"/>
            </a:endParaRPr>
          </a:p>
        </p:txBody>
      </p:sp>
      <p:sp>
        <p:nvSpPr>
          <p:cNvPr id="7" name="Content Placeholder 3"/>
          <p:cNvSpPr txBox="1">
            <a:spLocks/>
          </p:cNvSpPr>
          <p:nvPr/>
        </p:nvSpPr>
        <p:spPr>
          <a:xfrm>
            <a:off x="882000" y="2368800"/>
            <a:ext cx="34560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buFontTx/>
              <a:buNone/>
            </a:pPr>
            <a:r>
              <a:rPr lang="it-IT" sz="1600" kern="0" dirty="0">
                <a:latin typeface="+mj-lt"/>
              </a:rPr>
              <a:t>EnergyPlus schematizza gli impianti in </a:t>
            </a:r>
            <a:r>
              <a:rPr lang="it-IT" sz="1600" kern="0" dirty="0" err="1">
                <a:latin typeface="+mj-lt"/>
              </a:rPr>
              <a:t>loop</a:t>
            </a:r>
            <a:r>
              <a:rPr lang="it-IT" sz="1600" kern="0" dirty="0">
                <a:latin typeface="+mj-lt"/>
              </a:rPr>
              <a:t>. Per semplicità, ciascun </a:t>
            </a:r>
            <a:r>
              <a:rPr lang="it-IT" sz="1600" kern="0" dirty="0" err="1">
                <a:latin typeface="+mj-lt"/>
              </a:rPr>
              <a:t>loop</a:t>
            </a:r>
            <a:r>
              <a:rPr lang="it-IT" sz="1600" kern="0" dirty="0">
                <a:latin typeface="+mj-lt"/>
              </a:rPr>
              <a:t> viene suddiviso in due parti: la «Supply Side» (quella cioè relativa ai generatori) e la «</a:t>
            </a:r>
            <a:r>
              <a:rPr lang="it-IT" sz="1600" kern="0" dirty="0" err="1">
                <a:latin typeface="+mj-lt"/>
              </a:rPr>
              <a:t>Demand</a:t>
            </a:r>
            <a:r>
              <a:rPr lang="it-IT" sz="1600" kern="0" dirty="0">
                <a:latin typeface="+mj-lt"/>
              </a:rPr>
              <a:t> Side» (relativa cioè ai terminali di emissione).</a:t>
            </a:r>
          </a:p>
        </p:txBody>
      </p:sp>
      <p:sp>
        <p:nvSpPr>
          <p:cNvPr id="8" name="Content Placeholder 3"/>
          <p:cNvSpPr txBox="1">
            <a:spLocks/>
          </p:cNvSpPr>
          <p:nvPr/>
        </p:nvSpPr>
        <p:spPr>
          <a:xfrm>
            <a:off x="4690517" y="2368800"/>
            <a:ext cx="3456000"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Al volume d’aria di una zona viene assegnata capacità di accumulo di calore e umidità. Gli effetti di tale capacità vengono dunque simulati attraverso equazioni differenziali di 1° ordine. </a:t>
            </a:r>
          </a:p>
          <a:p>
            <a:pPr algn="just">
              <a:spcBef>
                <a:spcPts val="0"/>
              </a:spcBef>
              <a:spcAft>
                <a:spcPts val="1200"/>
              </a:spcAft>
              <a:buFont typeface="Wingdings" panose="05000000000000000000" pitchFamily="2" charset="2"/>
              <a:buChar char="v"/>
            </a:pPr>
            <a:r>
              <a:rPr lang="it-IT" sz="1600" kern="0" dirty="0">
                <a:latin typeface="Arial Narrow" panose="020B0606020202030204" pitchFamily="34" charset="0"/>
              </a:rPr>
              <a:t>Durante ciascun </a:t>
            </a:r>
            <a:r>
              <a:rPr lang="it-IT" sz="1600" kern="0" dirty="0" err="1">
                <a:latin typeface="Arial Narrow" panose="020B0606020202030204" pitchFamily="34" charset="0"/>
              </a:rPr>
              <a:t>timestep</a:t>
            </a:r>
            <a:r>
              <a:rPr lang="it-IT" sz="1600" kern="0" dirty="0">
                <a:latin typeface="Arial Narrow" panose="020B0606020202030204" pitchFamily="34" charset="0"/>
              </a:rPr>
              <a:t>, i nuovi valori di temperatura e umidità relativa vengono predetti usando i valori precedentemente calcolati e mantenuti costanti durante la simulazione del sistema. Questi valori vengono infine corretti usando i risultati provenienti dalla simulazione del sistema stesso.</a:t>
            </a:r>
          </a:p>
        </p:txBody>
      </p:sp>
    </p:spTree>
    <p:extLst>
      <p:ext uri="{BB962C8B-B14F-4D97-AF65-F5344CB8AC3E}">
        <p14:creationId xmlns:p14="http://schemas.microsoft.com/office/powerpoint/2010/main" val="1680755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539750" y="1196975"/>
            <a:ext cx="8280400" cy="4895850"/>
          </a:xfrm>
          <a:prstGeom prst="rect">
            <a:avLst/>
          </a:prstGeom>
          <a:noFill/>
          <a:ln w="9525">
            <a:noFill/>
            <a:miter lim="800000"/>
            <a:headEnd/>
            <a:tailEnd/>
          </a:ln>
        </p:spPr>
        <p:txBody>
          <a:bodyPr/>
          <a:lstStyle/>
          <a:p>
            <a:pPr algn="just"/>
            <a:endParaRPr lang="en-GB" sz="1800" b="0">
              <a:solidFill>
                <a:schemeClr val="tx1"/>
              </a:solidFill>
              <a:latin typeface="Arial Narrow" pitchFamily="34" charset="0"/>
            </a:endParaRPr>
          </a:p>
          <a:p>
            <a:pPr algn="l">
              <a:spcBef>
                <a:spcPct val="20000"/>
              </a:spcBef>
            </a:pPr>
            <a:endParaRPr lang="it-IT" sz="1800" b="0">
              <a:solidFill>
                <a:schemeClr val="tx1"/>
              </a:solidFill>
              <a:latin typeface="Arial Narrow" pitchFamily="34" charset="0"/>
            </a:endParaRPr>
          </a:p>
        </p:txBody>
      </p:sp>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3"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Tecniche di modellazione degli impianti HVAC in EnergyPlus</a:t>
            </a:r>
            <a:endParaRPr lang="it-IT" sz="1800" b="1" dirty="0">
              <a:latin typeface="Arial Narrow" pitchFamily="34" charset="0"/>
            </a:endParaRPr>
          </a:p>
        </p:txBody>
      </p:sp>
      <p:sp>
        <p:nvSpPr>
          <p:cNvPr id="7" name="Content Placeholder 3"/>
          <p:cNvSpPr>
            <a:spLocks noGrp="1"/>
          </p:cNvSpPr>
          <p:nvPr>
            <p:ph sz="half" idx="4294967295"/>
          </p:nvPr>
        </p:nvSpPr>
        <p:spPr>
          <a:xfrm>
            <a:off x="2560320" y="2337817"/>
            <a:ext cx="4023360" cy="557783"/>
          </a:xfrm>
          <a:prstGeom prst="rect">
            <a:avLst/>
          </a:prstGeom>
          <a:ln w="3175"/>
        </p:spPr>
        <p:txBody>
          <a:bodyPr/>
          <a:lstStyle/>
          <a:p>
            <a:pPr marL="0" indent="0" algn="ctr">
              <a:buNone/>
            </a:pPr>
            <a:r>
              <a:rPr lang="en-US" sz="1600" b="1" dirty="0" smtClean="0">
                <a:latin typeface="+mj-lt"/>
              </a:rPr>
              <a:t>TRE PRINCIPALI TECNICHE DI MODELLAZIONE HVAC IN ENERGYPLUS</a:t>
            </a:r>
            <a:endParaRPr lang="en-US" sz="1600" dirty="0">
              <a:latin typeface="+mj-lt"/>
            </a:endParaRPr>
          </a:p>
        </p:txBody>
      </p:sp>
      <p:sp>
        <p:nvSpPr>
          <p:cNvPr id="8" name="Content Placeholder 3"/>
          <p:cNvSpPr>
            <a:spLocks noGrp="1"/>
          </p:cNvSpPr>
          <p:nvPr>
            <p:ph sz="half" idx="4294967295"/>
          </p:nvPr>
        </p:nvSpPr>
        <p:spPr>
          <a:xfrm>
            <a:off x="278391" y="3762988"/>
            <a:ext cx="2560320" cy="731520"/>
          </a:xfrm>
          <a:prstGeom prst="rect">
            <a:avLst/>
          </a:prstGeom>
          <a:ln w="3175"/>
        </p:spPr>
        <p:txBody>
          <a:bodyPr/>
          <a:lstStyle/>
          <a:p>
            <a:pPr marL="0" indent="0" algn="ctr">
              <a:buNone/>
            </a:pPr>
            <a:r>
              <a:rPr lang="en-US" sz="1600" dirty="0" err="1">
                <a:latin typeface="+mj-lt"/>
              </a:rPr>
              <a:t>Descrizione</a:t>
            </a:r>
            <a:r>
              <a:rPr lang="en-US" sz="1600" dirty="0">
                <a:latin typeface="+mj-lt"/>
              </a:rPr>
              <a:t> </a:t>
            </a:r>
            <a:r>
              <a:rPr lang="en-US" sz="1600" dirty="0" err="1">
                <a:latin typeface="+mj-lt"/>
              </a:rPr>
              <a:t>estesa</a:t>
            </a:r>
            <a:r>
              <a:rPr lang="en-US" sz="1600" dirty="0">
                <a:latin typeface="+mj-lt"/>
              </a:rPr>
              <a:t> </a:t>
            </a:r>
            <a:r>
              <a:rPr lang="en-US" sz="1600" dirty="0" err="1">
                <a:latin typeface="+mj-lt"/>
              </a:rPr>
              <a:t>dei</a:t>
            </a:r>
            <a:r>
              <a:rPr lang="en-US" sz="1600" dirty="0">
                <a:latin typeface="+mj-lt"/>
              </a:rPr>
              <a:t> </a:t>
            </a:r>
            <a:r>
              <a:rPr lang="en-US" sz="1600" dirty="0" err="1">
                <a:latin typeface="+mj-lt"/>
              </a:rPr>
              <a:t>sistemi</a:t>
            </a:r>
            <a:r>
              <a:rPr lang="en-US" sz="1600" dirty="0">
                <a:latin typeface="+mj-lt"/>
              </a:rPr>
              <a:t> HVAC </a:t>
            </a:r>
            <a:r>
              <a:rPr lang="en-US" sz="1600" dirty="0" err="1">
                <a:latin typeface="+mj-lt"/>
              </a:rPr>
              <a:t>attraverso</a:t>
            </a:r>
            <a:r>
              <a:rPr lang="en-US" sz="1600" dirty="0">
                <a:latin typeface="+mj-lt"/>
              </a:rPr>
              <a:t> </a:t>
            </a:r>
            <a:r>
              <a:rPr lang="en-US" sz="1600" dirty="0" err="1">
                <a:latin typeface="+mj-lt"/>
              </a:rPr>
              <a:t>l’IDF</a:t>
            </a:r>
            <a:r>
              <a:rPr lang="en-US" sz="1600" dirty="0">
                <a:latin typeface="+mj-lt"/>
              </a:rPr>
              <a:t> Editor di EnergyPlus</a:t>
            </a:r>
          </a:p>
        </p:txBody>
      </p:sp>
      <p:sp>
        <p:nvSpPr>
          <p:cNvPr id="9" name="Content Placeholder 3"/>
          <p:cNvSpPr>
            <a:spLocks noGrp="1"/>
          </p:cNvSpPr>
          <p:nvPr>
            <p:ph sz="half" idx="4294967295"/>
          </p:nvPr>
        </p:nvSpPr>
        <p:spPr>
          <a:xfrm>
            <a:off x="3291840" y="3754747"/>
            <a:ext cx="2560320" cy="731520"/>
          </a:xfrm>
          <a:prstGeom prst="rect">
            <a:avLst/>
          </a:prstGeom>
          <a:ln w="3175"/>
        </p:spPr>
        <p:txBody>
          <a:bodyPr/>
          <a:lstStyle/>
          <a:p>
            <a:pPr marL="0" indent="0" algn="ctr">
              <a:buNone/>
            </a:pPr>
            <a:r>
              <a:rPr lang="en-US" sz="1600" dirty="0" err="1">
                <a:latin typeface="+mj-lt"/>
              </a:rPr>
              <a:t>Descrizione</a:t>
            </a:r>
            <a:r>
              <a:rPr lang="en-US" sz="1600" dirty="0">
                <a:latin typeface="+mj-lt"/>
              </a:rPr>
              <a:t> </a:t>
            </a:r>
            <a:r>
              <a:rPr lang="en-US" sz="1600" dirty="0" err="1">
                <a:latin typeface="+mj-lt"/>
              </a:rPr>
              <a:t>semplificata</a:t>
            </a:r>
            <a:r>
              <a:rPr lang="en-US" sz="1600" dirty="0">
                <a:latin typeface="+mj-lt"/>
              </a:rPr>
              <a:t> </a:t>
            </a:r>
            <a:r>
              <a:rPr lang="en-US" sz="1600" dirty="0" err="1">
                <a:latin typeface="+mj-lt"/>
              </a:rPr>
              <a:t>dei</a:t>
            </a:r>
            <a:r>
              <a:rPr lang="en-US" sz="1600" dirty="0">
                <a:latin typeface="+mj-lt"/>
              </a:rPr>
              <a:t> </a:t>
            </a:r>
            <a:r>
              <a:rPr lang="en-US" sz="1600" dirty="0" err="1">
                <a:latin typeface="+mj-lt"/>
              </a:rPr>
              <a:t>sistemi</a:t>
            </a:r>
            <a:r>
              <a:rPr lang="en-US" sz="1600" dirty="0">
                <a:latin typeface="+mj-lt"/>
              </a:rPr>
              <a:t> HVAC </a:t>
            </a:r>
            <a:r>
              <a:rPr lang="en-US" sz="1600" dirty="0" err="1">
                <a:latin typeface="+mj-lt"/>
              </a:rPr>
              <a:t>usando</a:t>
            </a:r>
            <a:r>
              <a:rPr lang="en-US" sz="1600" dirty="0">
                <a:latin typeface="+mj-lt"/>
              </a:rPr>
              <a:t> </a:t>
            </a:r>
            <a:r>
              <a:rPr lang="en-US" sz="1600" dirty="0" err="1">
                <a:latin typeface="+mj-lt"/>
              </a:rPr>
              <a:t>i</a:t>
            </a:r>
            <a:r>
              <a:rPr lang="en-US" sz="1600" dirty="0">
                <a:latin typeface="+mj-lt"/>
              </a:rPr>
              <a:t> template </a:t>
            </a:r>
            <a:r>
              <a:rPr lang="en-US" sz="1600" dirty="0" err="1">
                <a:latin typeface="+mj-lt"/>
              </a:rPr>
              <a:t>disponibili</a:t>
            </a:r>
            <a:r>
              <a:rPr lang="en-US" sz="1600" dirty="0">
                <a:latin typeface="+mj-lt"/>
              </a:rPr>
              <a:t> </a:t>
            </a:r>
            <a:r>
              <a:rPr lang="en-US" sz="1600" dirty="0" err="1">
                <a:latin typeface="+mj-lt"/>
              </a:rPr>
              <a:t>nell’IDF</a:t>
            </a:r>
            <a:r>
              <a:rPr lang="en-US" sz="1600" dirty="0">
                <a:latin typeface="+mj-lt"/>
              </a:rPr>
              <a:t> Editor di EnergyPlus</a:t>
            </a:r>
          </a:p>
        </p:txBody>
      </p:sp>
      <p:sp>
        <p:nvSpPr>
          <p:cNvPr id="10" name="Content Placeholder 3"/>
          <p:cNvSpPr>
            <a:spLocks noGrp="1"/>
          </p:cNvSpPr>
          <p:nvPr>
            <p:ph sz="half" idx="4294967295"/>
          </p:nvPr>
        </p:nvSpPr>
        <p:spPr>
          <a:xfrm>
            <a:off x="6275652" y="3754747"/>
            <a:ext cx="2560320" cy="1006692"/>
          </a:xfrm>
          <a:prstGeom prst="rect">
            <a:avLst/>
          </a:prstGeom>
          <a:ln w="3175"/>
        </p:spPr>
        <p:txBody>
          <a:bodyPr/>
          <a:lstStyle/>
          <a:p>
            <a:pPr marL="0" indent="0" algn="ctr">
              <a:buNone/>
            </a:pPr>
            <a:r>
              <a:rPr lang="en-US" sz="1600" dirty="0" err="1">
                <a:latin typeface="+mj-lt"/>
              </a:rPr>
              <a:t>Usare</a:t>
            </a:r>
            <a:r>
              <a:rPr lang="en-US" sz="1600" dirty="0">
                <a:latin typeface="+mj-lt"/>
              </a:rPr>
              <a:t> </a:t>
            </a:r>
            <a:r>
              <a:rPr lang="en-US" sz="1600" dirty="0" err="1">
                <a:latin typeface="+mj-lt"/>
              </a:rPr>
              <a:t>un’interfaccia</a:t>
            </a:r>
            <a:r>
              <a:rPr lang="en-US" sz="1600" dirty="0">
                <a:latin typeface="+mj-lt"/>
              </a:rPr>
              <a:t> </a:t>
            </a:r>
            <a:r>
              <a:rPr lang="en-US" sz="1600" dirty="0" err="1">
                <a:latin typeface="+mj-lt"/>
              </a:rPr>
              <a:t>grafica</a:t>
            </a:r>
            <a:r>
              <a:rPr lang="en-US" sz="1600" dirty="0">
                <a:latin typeface="+mj-lt"/>
              </a:rPr>
              <a:t> </a:t>
            </a:r>
            <a:r>
              <a:rPr lang="en-US" sz="1600" dirty="0" err="1">
                <a:latin typeface="+mj-lt"/>
              </a:rPr>
              <a:t>che</a:t>
            </a:r>
            <a:r>
              <a:rPr lang="en-US" sz="1600" dirty="0">
                <a:latin typeface="+mj-lt"/>
              </a:rPr>
              <a:t> </a:t>
            </a:r>
            <a:r>
              <a:rPr lang="en-US" sz="1600" dirty="0" err="1">
                <a:latin typeface="+mj-lt"/>
              </a:rPr>
              <a:t>compili</a:t>
            </a:r>
            <a:r>
              <a:rPr lang="en-US" sz="1600" dirty="0">
                <a:latin typeface="+mj-lt"/>
              </a:rPr>
              <a:t> </a:t>
            </a:r>
            <a:r>
              <a:rPr lang="en-US" sz="1600" dirty="0" err="1">
                <a:latin typeface="+mj-lt"/>
              </a:rPr>
              <a:t>autonomamente</a:t>
            </a:r>
            <a:r>
              <a:rPr lang="en-US" sz="1600" dirty="0">
                <a:latin typeface="+mj-lt"/>
              </a:rPr>
              <a:t> </a:t>
            </a:r>
            <a:r>
              <a:rPr lang="en-US" sz="1600" dirty="0" err="1">
                <a:latin typeface="+mj-lt"/>
              </a:rPr>
              <a:t>tutti</a:t>
            </a:r>
            <a:r>
              <a:rPr lang="en-US" sz="1600" dirty="0">
                <a:latin typeface="+mj-lt"/>
              </a:rPr>
              <a:t> </a:t>
            </a:r>
            <a:r>
              <a:rPr lang="en-US" sz="1600" dirty="0" err="1">
                <a:latin typeface="+mj-lt"/>
              </a:rPr>
              <a:t>i</a:t>
            </a:r>
            <a:r>
              <a:rPr lang="en-US" sz="1600" dirty="0">
                <a:latin typeface="+mj-lt"/>
              </a:rPr>
              <a:t> moduli </a:t>
            </a:r>
            <a:r>
              <a:rPr lang="en-US" sz="1600" dirty="0" err="1">
                <a:latin typeface="+mj-lt"/>
              </a:rPr>
              <a:t>necessari</a:t>
            </a:r>
            <a:r>
              <a:rPr lang="en-US" sz="1600" dirty="0">
                <a:latin typeface="+mj-lt"/>
              </a:rPr>
              <a:t> </a:t>
            </a:r>
            <a:r>
              <a:rPr lang="en-US" sz="1600" dirty="0" err="1">
                <a:latin typeface="+mj-lt"/>
              </a:rPr>
              <a:t>all’interno</a:t>
            </a:r>
            <a:r>
              <a:rPr lang="en-US" sz="1600" dirty="0">
                <a:latin typeface="+mj-lt"/>
              </a:rPr>
              <a:t> </a:t>
            </a:r>
            <a:r>
              <a:rPr lang="en-US" sz="1600" dirty="0" err="1">
                <a:latin typeface="+mj-lt"/>
              </a:rPr>
              <a:t>dell’IDF</a:t>
            </a:r>
            <a:r>
              <a:rPr lang="en-US" sz="1600" dirty="0">
                <a:latin typeface="+mj-lt"/>
              </a:rPr>
              <a:t> Editor.</a:t>
            </a:r>
          </a:p>
        </p:txBody>
      </p:sp>
      <p:sp>
        <p:nvSpPr>
          <p:cNvPr id="11" name="Right Brace 16"/>
          <p:cNvSpPr/>
          <p:nvPr/>
        </p:nvSpPr>
        <p:spPr bwMode="auto">
          <a:xfrm rot="5400000">
            <a:off x="2866951" y="2278869"/>
            <a:ext cx="396649" cy="54984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dirty="0">
              <a:ln>
                <a:noFill/>
              </a:ln>
              <a:solidFill>
                <a:schemeClr val="tx1"/>
              </a:solidFill>
              <a:effectLst/>
              <a:latin typeface="Frutiger LT Com 55 Roman" pitchFamily="34" charset="0"/>
            </a:endParaRPr>
          </a:p>
        </p:txBody>
      </p:sp>
      <p:pic>
        <p:nvPicPr>
          <p:cNvPr id="12" name="Picture 17" descr="EnergyPlus.jpg"/>
          <p:cNvPicPr>
            <a:picLocks noChangeAspect="1"/>
          </p:cNvPicPr>
          <p:nvPr/>
        </p:nvPicPr>
        <p:blipFill>
          <a:blip r:embed="rId3" cstate="print"/>
          <a:stretch>
            <a:fillRect/>
          </a:stretch>
        </p:blipFill>
        <p:spPr>
          <a:xfrm>
            <a:off x="2365419" y="5334015"/>
            <a:ext cx="1371600" cy="987549"/>
          </a:xfrm>
          <a:prstGeom prst="rect">
            <a:avLst/>
          </a:prstGeom>
        </p:spPr>
      </p:pic>
      <p:cxnSp>
        <p:nvCxnSpPr>
          <p:cNvPr id="13" name="Elbow Connector 23"/>
          <p:cNvCxnSpPr/>
          <p:nvPr/>
        </p:nvCxnSpPr>
        <p:spPr bwMode="auto">
          <a:xfrm rot="16200000" flipH="1">
            <a:off x="7385635" y="5012624"/>
            <a:ext cx="365760" cy="1"/>
          </a:xfrm>
          <a:prstGeom prst="bentConnector3">
            <a:avLst>
              <a:gd name="adj1" fmla="val 50000"/>
            </a:avLst>
          </a:prstGeom>
          <a:noFill/>
          <a:ln w="9525" cap="flat" cmpd="sng" algn="ctr">
            <a:solidFill>
              <a:srgbClr val="FF0000"/>
            </a:solidFill>
            <a:prstDash val="solid"/>
            <a:round/>
            <a:headEnd type="none" w="med" len="med"/>
            <a:tailEnd type="arrow"/>
          </a:ln>
          <a:effectLst/>
        </p:spPr>
      </p:cxnSp>
      <p:grpSp>
        <p:nvGrpSpPr>
          <p:cNvPr id="15" name="Group 43"/>
          <p:cNvGrpSpPr/>
          <p:nvPr/>
        </p:nvGrpSpPr>
        <p:grpSpPr>
          <a:xfrm>
            <a:off x="1558551" y="2919985"/>
            <a:ext cx="5997262" cy="871337"/>
            <a:chOff x="1558551" y="2310385"/>
            <a:chExt cx="5997262" cy="871337"/>
          </a:xfrm>
        </p:grpSpPr>
        <p:cxnSp>
          <p:nvCxnSpPr>
            <p:cNvPr id="16" name="Elbow Connector 31"/>
            <p:cNvCxnSpPr>
              <a:stCxn id="7" idx="2"/>
              <a:endCxn id="8" idx="0"/>
            </p:cNvCxnSpPr>
            <p:nvPr/>
          </p:nvCxnSpPr>
          <p:spPr bwMode="auto">
            <a:xfrm rot="5400000">
              <a:off x="2631582" y="1237354"/>
              <a:ext cx="867388" cy="3013449"/>
            </a:xfrm>
            <a:prstGeom prst="bentConnector3">
              <a:avLst>
                <a:gd name="adj1" fmla="val 50000"/>
              </a:avLst>
            </a:prstGeom>
            <a:noFill/>
            <a:ln w="9525" cap="flat" cmpd="sng" algn="ctr">
              <a:solidFill>
                <a:srgbClr val="FF0000"/>
              </a:solidFill>
              <a:prstDash val="solid"/>
              <a:round/>
              <a:headEnd type="none" w="med" len="med"/>
              <a:tailEnd type="arrow"/>
            </a:ln>
            <a:effectLst/>
          </p:spPr>
        </p:cxnSp>
        <p:cxnSp>
          <p:nvCxnSpPr>
            <p:cNvPr id="17" name="Elbow Connector 34"/>
            <p:cNvCxnSpPr/>
            <p:nvPr/>
          </p:nvCxnSpPr>
          <p:spPr bwMode="auto">
            <a:xfrm rot="16200000" flipH="1">
              <a:off x="5634333" y="1260243"/>
              <a:ext cx="859147" cy="2983812"/>
            </a:xfrm>
            <a:prstGeom prst="bentConnector3">
              <a:avLst>
                <a:gd name="adj1" fmla="val 50000"/>
              </a:avLst>
            </a:prstGeom>
            <a:noFill/>
            <a:ln w="9525" cap="flat" cmpd="sng" algn="ctr">
              <a:solidFill>
                <a:srgbClr val="FF0000"/>
              </a:solidFill>
              <a:prstDash val="solid"/>
              <a:round/>
              <a:headEnd type="none" w="med" len="med"/>
              <a:tailEnd type="arrow"/>
            </a:ln>
            <a:effectLst/>
          </p:spPr>
        </p:cxnSp>
        <p:cxnSp>
          <p:nvCxnSpPr>
            <p:cNvPr id="18" name="Straight Arrow Connector 42"/>
            <p:cNvCxnSpPr>
              <a:endCxn id="9" idx="0"/>
            </p:cNvCxnSpPr>
            <p:nvPr/>
          </p:nvCxnSpPr>
          <p:spPr bwMode="auto">
            <a:xfrm>
              <a:off x="4572000" y="2715573"/>
              <a:ext cx="0" cy="429574"/>
            </a:xfrm>
            <a:prstGeom prst="straightConnector1">
              <a:avLst/>
            </a:prstGeom>
            <a:noFill/>
            <a:ln w="9525" cap="flat" cmpd="sng" algn="ctr">
              <a:solidFill>
                <a:srgbClr val="FF0000"/>
              </a:solidFill>
              <a:prstDash val="solid"/>
              <a:round/>
              <a:headEnd type="none" w="med" len="med"/>
              <a:tailEnd type="arrow"/>
            </a:ln>
            <a:effectLst/>
          </p:spPr>
        </p:cxnSp>
      </p:gr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297" y="5334015"/>
            <a:ext cx="897030" cy="897030"/>
          </a:xfrm>
          <a:prstGeom prst="rect">
            <a:avLst/>
          </a:prstGeom>
        </p:spPr>
      </p:pic>
    </p:spTree>
    <p:extLst>
      <p:ext uri="{BB962C8B-B14F-4D97-AF65-F5344CB8AC3E}">
        <p14:creationId xmlns:p14="http://schemas.microsoft.com/office/powerpoint/2010/main" val="1069223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01. Descrizione Estesa dei Sistemi HVAC attraverso l’IDF Editor</a:t>
            </a:r>
            <a:endParaRPr lang="it-IT" sz="1800" b="1" dirty="0">
              <a:latin typeface="Arial Narrow" pitchFamily="34" charset="0"/>
            </a:endParaRPr>
          </a:p>
        </p:txBody>
      </p:sp>
      <p:sp>
        <p:nvSpPr>
          <p:cNvPr id="7" name="Content Placeholder 3"/>
          <p:cNvSpPr txBox="1">
            <a:spLocks/>
          </p:cNvSpPr>
          <p:nvPr/>
        </p:nvSpPr>
        <p:spPr>
          <a:xfrm>
            <a:off x="882000" y="2368800"/>
            <a:ext cx="35280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FontTx/>
              <a:buNone/>
            </a:pPr>
            <a:r>
              <a:rPr lang="it-IT" sz="1600" b="1" kern="0" dirty="0">
                <a:latin typeface="+mj-lt"/>
              </a:rPr>
              <a:t>Metodo di Input: </a:t>
            </a:r>
            <a:r>
              <a:rPr lang="it-IT" sz="1600" kern="0" dirty="0">
                <a:latin typeface="+mj-lt"/>
              </a:rPr>
              <a:t>Testuale</a:t>
            </a:r>
          </a:p>
          <a:p>
            <a:pPr algn="just">
              <a:spcBef>
                <a:spcPts val="0"/>
              </a:spcBef>
              <a:spcAft>
                <a:spcPts val="600"/>
              </a:spcAft>
              <a:buFont typeface="Wingdings" panose="05000000000000000000" pitchFamily="2" charset="2"/>
              <a:buChar char="v"/>
            </a:pPr>
            <a:r>
              <a:rPr lang="it-IT" sz="1600" kern="0" dirty="0">
                <a:latin typeface="+mj-lt"/>
              </a:rPr>
              <a:t>Il modello di un impianto consta di diversi componenti che sono connessi fisicamente tra loro da canali, tubature, valvole ecc. Ognuno di questi deve avere un nodo di immissione (</a:t>
            </a:r>
            <a:r>
              <a:rPr lang="it-IT" sz="1600" kern="0" dirty="0" err="1">
                <a:latin typeface="+mj-lt"/>
              </a:rPr>
              <a:t>inlet</a:t>
            </a:r>
            <a:r>
              <a:rPr lang="it-IT" sz="1600" kern="0" dirty="0">
                <a:latin typeface="+mj-lt"/>
              </a:rPr>
              <a:t>) e uno di uscita (outlet) e deve essere opportunamente descritto attraverso la creazione di uno o più oggetti. </a:t>
            </a:r>
          </a:p>
          <a:p>
            <a:pPr algn="just">
              <a:spcBef>
                <a:spcPts val="0"/>
              </a:spcBef>
              <a:buFont typeface="Wingdings" panose="05000000000000000000" pitchFamily="2" charset="2"/>
              <a:buChar char="v"/>
            </a:pPr>
            <a:r>
              <a:rPr lang="it-IT" sz="1600" kern="0" dirty="0">
                <a:latin typeface="+mj-lt"/>
              </a:rPr>
              <a:t>Tutti i componenti sono connessi tra loro per formare il </a:t>
            </a:r>
            <a:r>
              <a:rPr lang="it-IT" sz="1600" kern="0" dirty="0" err="1">
                <a:latin typeface="+mj-lt"/>
              </a:rPr>
              <a:t>loop</a:t>
            </a:r>
            <a:r>
              <a:rPr lang="it-IT" sz="1600" kern="0" dirty="0">
                <a:latin typeface="+mj-lt"/>
              </a:rPr>
              <a:t> di sistema (es. Circuito dell’acqua refrigerata).</a:t>
            </a:r>
          </a:p>
        </p:txBody>
      </p:sp>
      <p:sp>
        <p:nvSpPr>
          <p:cNvPr id="8" name="Content Placeholder 3"/>
          <p:cNvSpPr txBox="1">
            <a:spLocks/>
          </p:cNvSpPr>
          <p:nvPr/>
        </p:nvSpPr>
        <p:spPr>
          <a:xfrm>
            <a:off x="4690517" y="2368800"/>
            <a:ext cx="3492000"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None/>
            </a:pPr>
            <a:r>
              <a:rPr lang="it-IT" sz="1600" b="1" kern="0" dirty="0">
                <a:latin typeface="Arial Narrow" panose="020B0606020202030204" pitchFamily="34" charset="0"/>
              </a:rPr>
              <a:t>Pro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Consente di descrivere e simulare quasi tutti i sistemi HVAC presenti sul mercato.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Infinite possibilità di personalizzazione.</a:t>
            </a:r>
          </a:p>
          <a:p>
            <a:pPr algn="just">
              <a:spcBef>
                <a:spcPts val="0"/>
              </a:spcBef>
              <a:spcAft>
                <a:spcPts val="1200"/>
              </a:spcAft>
              <a:buFont typeface="Wingdings" panose="05000000000000000000" pitchFamily="2" charset="2"/>
              <a:buChar char="v"/>
            </a:pPr>
            <a:r>
              <a:rPr lang="it-IT" sz="1600" kern="0" dirty="0">
                <a:latin typeface="Arial Narrow" panose="020B0606020202030204" pitchFamily="34" charset="0"/>
              </a:rPr>
              <a:t>Più di 500 file d’esempio disponibili nella directory di installazione.</a:t>
            </a:r>
          </a:p>
          <a:p>
            <a:pPr marL="0" indent="0" algn="just">
              <a:spcBef>
                <a:spcPts val="0"/>
              </a:spcBef>
              <a:spcAft>
                <a:spcPts val="600"/>
              </a:spcAft>
              <a:buNone/>
            </a:pPr>
            <a:r>
              <a:rPr lang="it-IT" sz="1600" b="1" kern="0" dirty="0">
                <a:latin typeface="Arial Narrow" panose="020B0606020202030204" pitchFamily="34" charset="0"/>
              </a:rPr>
              <a:t>Contro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Richiede una notevole quantità di dati di input → Disponibilità? Qualità? …</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Possono essere necessarie diverse settimane per sviluppare un modello.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Nessuna flessibilità di modifica</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Input testuale e non grafico.</a:t>
            </a:r>
          </a:p>
        </p:txBody>
      </p:sp>
    </p:spTree>
    <p:extLst>
      <p:ext uri="{BB962C8B-B14F-4D97-AF65-F5344CB8AC3E}">
        <p14:creationId xmlns:p14="http://schemas.microsoft.com/office/powerpoint/2010/main" val="2494808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Definire i </a:t>
            </a:r>
            <a:r>
              <a:rPr lang="it-IT" b="1" dirty="0" err="1">
                <a:latin typeface="Arial Narrow" pitchFamily="34" charset="0"/>
              </a:rPr>
              <a:t>Loop</a:t>
            </a:r>
            <a:endParaRPr lang="it-IT" sz="1800" b="1" dirty="0">
              <a:latin typeface="Arial Narrow" pitchFamily="34" charset="0"/>
            </a:endParaRPr>
          </a:p>
        </p:txBody>
      </p:sp>
      <p:sp>
        <p:nvSpPr>
          <p:cNvPr id="7" name="Content Placeholder 3"/>
          <p:cNvSpPr txBox="1">
            <a:spLocks/>
          </p:cNvSpPr>
          <p:nvPr/>
        </p:nvSpPr>
        <p:spPr>
          <a:xfrm>
            <a:off x="882000" y="2368800"/>
            <a:ext cx="35280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lgn="just">
              <a:spcBef>
                <a:spcPts val="0"/>
              </a:spcBef>
              <a:spcAft>
                <a:spcPts val="600"/>
              </a:spcAft>
              <a:buFont typeface="Wingdings" panose="05000000000000000000" pitchFamily="2" charset="2"/>
              <a:buChar char="v"/>
            </a:pPr>
            <a:r>
              <a:rPr lang="it-IT" sz="1600" kern="0" dirty="0">
                <a:latin typeface="+mj-lt"/>
              </a:rPr>
              <a:t>I </a:t>
            </a:r>
            <a:r>
              <a:rPr lang="it-IT" sz="1600" kern="0" dirty="0" err="1">
                <a:latin typeface="+mj-lt"/>
              </a:rPr>
              <a:t>loop</a:t>
            </a:r>
            <a:r>
              <a:rPr lang="it-IT" sz="1600" kern="0" dirty="0">
                <a:latin typeface="+mj-lt"/>
              </a:rPr>
              <a:t> definiscono lo spostamento di massa ed energia all’interno del sistema HVAC:</a:t>
            </a:r>
          </a:p>
          <a:p>
            <a:pPr lvl="1" algn="just">
              <a:spcBef>
                <a:spcPts val="0"/>
              </a:spcBef>
              <a:spcAft>
                <a:spcPts val="600"/>
              </a:spcAft>
              <a:buFont typeface="Wingdings" panose="05000000000000000000" pitchFamily="2" charset="2"/>
              <a:buChar char="v"/>
            </a:pPr>
            <a:r>
              <a:rPr lang="it-IT" sz="1600" kern="0" dirty="0" err="1">
                <a:latin typeface="+mj-lt"/>
              </a:rPr>
              <a:t>Loop</a:t>
            </a:r>
            <a:r>
              <a:rPr lang="it-IT" sz="1600" kern="0" dirty="0">
                <a:latin typeface="+mj-lt"/>
              </a:rPr>
              <a:t> dell’acqua calda</a:t>
            </a:r>
          </a:p>
          <a:p>
            <a:pPr lvl="1" algn="just">
              <a:spcBef>
                <a:spcPts val="0"/>
              </a:spcBef>
              <a:spcAft>
                <a:spcPts val="600"/>
              </a:spcAft>
              <a:buFont typeface="Wingdings" panose="05000000000000000000" pitchFamily="2" charset="2"/>
              <a:buChar char="v"/>
            </a:pPr>
            <a:r>
              <a:rPr lang="it-IT" sz="1600" kern="0" dirty="0" err="1">
                <a:latin typeface="+mj-lt"/>
              </a:rPr>
              <a:t>Loop</a:t>
            </a:r>
            <a:r>
              <a:rPr lang="it-IT" sz="1600" kern="0" dirty="0">
                <a:latin typeface="+mj-lt"/>
              </a:rPr>
              <a:t> dell’acqua refrigerata</a:t>
            </a:r>
          </a:p>
          <a:p>
            <a:pPr lvl="1" algn="just">
              <a:spcBef>
                <a:spcPts val="0"/>
              </a:spcBef>
              <a:spcAft>
                <a:spcPts val="600"/>
              </a:spcAft>
              <a:buFont typeface="Wingdings" panose="05000000000000000000" pitchFamily="2" charset="2"/>
              <a:buChar char="v"/>
            </a:pPr>
            <a:r>
              <a:rPr lang="it-IT" sz="1600" kern="0" dirty="0" err="1">
                <a:latin typeface="+mj-lt"/>
              </a:rPr>
              <a:t>Loop</a:t>
            </a:r>
            <a:r>
              <a:rPr lang="it-IT" sz="1600" kern="0" dirty="0">
                <a:latin typeface="+mj-lt"/>
              </a:rPr>
              <a:t> del condensatore</a:t>
            </a:r>
          </a:p>
          <a:p>
            <a:pPr lvl="1" algn="just">
              <a:spcBef>
                <a:spcPts val="0"/>
              </a:spcBef>
              <a:spcAft>
                <a:spcPts val="600"/>
              </a:spcAft>
              <a:buFont typeface="Wingdings" panose="05000000000000000000" pitchFamily="2" charset="2"/>
              <a:buChar char="v"/>
            </a:pPr>
            <a:r>
              <a:rPr lang="it-IT" sz="1600" kern="0" dirty="0" err="1">
                <a:latin typeface="+mj-lt"/>
              </a:rPr>
              <a:t>Loop</a:t>
            </a:r>
            <a:r>
              <a:rPr lang="it-IT" sz="1600" kern="0" dirty="0">
                <a:latin typeface="+mj-lt"/>
              </a:rPr>
              <a:t> del recuperatore di calore</a:t>
            </a:r>
          </a:p>
          <a:p>
            <a:pPr lvl="1" algn="just">
              <a:spcBef>
                <a:spcPts val="0"/>
              </a:spcBef>
              <a:spcAft>
                <a:spcPts val="600"/>
              </a:spcAft>
              <a:buFont typeface="Wingdings" panose="05000000000000000000" pitchFamily="2" charset="2"/>
              <a:buChar char="v"/>
            </a:pPr>
            <a:r>
              <a:rPr lang="it-IT" sz="1600" kern="0" dirty="0">
                <a:latin typeface="+mj-lt"/>
              </a:rPr>
              <a:t>…</a:t>
            </a:r>
          </a:p>
          <a:p>
            <a:pPr algn="just">
              <a:spcBef>
                <a:spcPts val="0"/>
              </a:spcBef>
              <a:spcAft>
                <a:spcPts val="600"/>
              </a:spcAft>
              <a:buFont typeface="Wingdings" panose="05000000000000000000" pitchFamily="2" charset="2"/>
              <a:buChar char="v"/>
            </a:pPr>
            <a:r>
              <a:rPr lang="it-IT" sz="1600" kern="0" dirty="0">
                <a:latin typeface="+mj-lt"/>
              </a:rPr>
              <a:t>I sistemi sono definiti da rami e componenti, i quali sono connessi tra loro da nodi per formare un </a:t>
            </a:r>
            <a:r>
              <a:rPr lang="it-IT" sz="1600" kern="0" dirty="0" err="1">
                <a:latin typeface="+mj-lt"/>
              </a:rPr>
              <a:t>loop</a:t>
            </a:r>
            <a:r>
              <a:rPr lang="it-IT" sz="1600" kern="0" dirty="0">
                <a:latin typeface="+mj-lt"/>
              </a:rPr>
              <a:t> chiuso.</a:t>
            </a:r>
          </a:p>
        </p:txBody>
      </p:sp>
      <p:sp>
        <p:nvSpPr>
          <p:cNvPr id="8" name="Content Placeholder 3"/>
          <p:cNvSpPr txBox="1">
            <a:spLocks/>
          </p:cNvSpPr>
          <p:nvPr/>
        </p:nvSpPr>
        <p:spPr>
          <a:xfrm>
            <a:off x="4690517" y="2368800"/>
            <a:ext cx="3492000"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Per </a:t>
            </a:r>
            <a:r>
              <a:rPr lang="it-IT" sz="1600" kern="0" dirty="0">
                <a:latin typeface="Arial Narrow" panose="020B0606020202030204" pitchFamily="34" charset="0"/>
              </a:rPr>
              <a:t>semplicità </a:t>
            </a:r>
            <a:r>
              <a:rPr lang="it-IT" sz="1600" kern="0" dirty="0" smtClean="0">
                <a:latin typeface="Arial Narrow" panose="020B0606020202030204" pitchFamily="34" charset="0"/>
              </a:rPr>
              <a:t>di </a:t>
            </a:r>
            <a:r>
              <a:rPr lang="it-IT" sz="1600" kern="0" dirty="0">
                <a:latin typeface="Arial Narrow" panose="020B0606020202030204" pitchFamily="34" charset="0"/>
              </a:rPr>
              <a:t>lettura del modello </a:t>
            </a:r>
            <a:r>
              <a:rPr lang="it-IT" sz="1600" kern="0" dirty="0" smtClean="0">
                <a:latin typeface="Arial Narrow" panose="020B0606020202030204" pitchFamily="34" charset="0"/>
              </a:rPr>
              <a:t>i </a:t>
            </a:r>
            <a:r>
              <a:rPr lang="it-IT" sz="1600" kern="0" dirty="0" err="1">
                <a:latin typeface="Arial Narrow" panose="020B0606020202030204" pitchFamily="34" charset="0"/>
              </a:rPr>
              <a:t>loop</a:t>
            </a:r>
            <a:r>
              <a:rPr lang="it-IT" sz="1600" kern="0" dirty="0">
                <a:latin typeface="Arial Narrow" panose="020B0606020202030204" pitchFamily="34" charset="0"/>
              </a:rPr>
              <a:t> principali sono divisi in sotto-</a:t>
            </a:r>
            <a:r>
              <a:rPr lang="it-IT" sz="1600" kern="0" dirty="0" err="1">
                <a:latin typeface="Arial Narrow" panose="020B0606020202030204" pitchFamily="34" charset="0"/>
              </a:rPr>
              <a:t>loop</a:t>
            </a:r>
            <a:r>
              <a:rPr lang="it-IT" sz="1600" kern="0" dirty="0">
                <a:latin typeface="Arial Narrow" panose="020B0606020202030204" pitchFamily="34" charset="0"/>
              </a:rPr>
              <a:t>.</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I sotto-</a:t>
            </a:r>
            <a:r>
              <a:rPr lang="it-IT" sz="1600" kern="0" dirty="0" err="1">
                <a:latin typeface="Arial Narrow" panose="020B0606020202030204" pitchFamily="34" charset="0"/>
              </a:rPr>
              <a:t>loop</a:t>
            </a:r>
            <a:r>
              <a:rPr lang="it-IT" sz="1600" kern="0" dirty="0">
                <a:latin typeface="Arial Narrow" panose="020B0606020202030204" pitchFamily="34" charset="0"/>
              </a:rPr>
              <a:t> dividono il </a:t>
            </a:r>
            <a:r>
              <a:rPr lang="it-IT" sz="1600" kern="0" dirty="0" err="1">
                <a:latin typeface="Arial Narrow" panose="020B0606020202030204" pitchFamily="34" charset="0"/>
              </a:rPr>
              <a:t>loop</a:t>
            </a:r>
            <a:r>
              <a:rPr lang="it-IT" sz="1600" kern="0" dirty="0">
                <a:latin typeface="Arial Narrow" panose="020B0606020202030204" pitchFamily="34" charset="0"/>
              </a:rPr>
              <a:t> principale in due parti, così distinguendo tra «Supply Side» e «</a:t>
            </a:r>
            <a:r>
              <a:rPr lang="it-IT" sz="1600" kern="0" dirty="0" err="1">
                <a:latin typeface="Arial Narrow" panose="020B0606020202030204" pitchFamily="34" charset="0"/>
              </a:rPr>
              <a:t>Demand</a:t>
            </a:r>
            <a:r>
              <a:rPr lang="it-IT" sz="1600" kern="0" dirty="0">
                <a:latin typeface="Arial Narrow" panose="020B0606020202030204" pitchFamily="34" charset="0"/>
              </a:rPr>
              <a:t> Side» </a:t>
            </a:r>
            <a:endParaRPr lang="it-IT" sz="1600" kern="0" dirty="0" smtClean="0">
              <a:latin typeface="Arial Narrow" panose="020B0606020202030204" pitchFamily="34" charset="0"/>
            </a:endParaRPr>
          </a:p>
          <a:p>
            <a:pPr marL="0" indent="0" algn="just">
              <a:spcBef>
                <a:spcPts val="0"/>
              </a:spcBef>
              <a:spcAft>
                <a:spcPts val="600"/>
              </a:spcAft>
              <a:buNone/>
            </a:pPr>
            <a:endParaRPr lang="it-IT" sz="1600" kern="0" dirty="0">
              <a:latin typeface="Arial Narrow" panose="020B0606020202030204" pitchFamily="34" charset="0"/>
            </a:endParaRPr>
          </a:p>
          <a:p>
            <a:pPr marL="0" indent="0" algn="r">
              <a:spcBef>
                <a:spcPts val="0"/>
              </a:spcBef>
              <a:spcAft>
                <a:spcPts val="600"/>
              </a:spcAft>
              <a:buNone/>
            </a:pPr>
            <a:r>
              <a:rPr lang="it-IT" sz="2000" kern="0" dirty="0" smtClean="0">
                <a:latin typeface="Arial Narrow" panose="020B0606020202030204" pitchFamily="34" charset="0"/>
                <a:hlinkClick r:id="rId2" action="ppaction://hlinkfile"/>
              </a:rPr>
              <a:t>Diamo un’occhiata ai </a:t>
            </a:r>
            <a:r>
              <a:rPr lang="it-IT" sz="2000" kern="0" dirty="0" err="1" smtClean="0">
                <a:latin typeface="Arial Narrow" panose="020B0606020202030204" pitchFamily="34" charset="0"/>
                <a:hlinkClick r:id="rId2" action="ppaction://hlinkfile"/>
              </a:rPr>
              <a:t>Loop</a:t>
            </a:r>
            <a:r>
              <a:rPr lang="it-IT" sz="2000" kern="0" dirty="0" smtClean="0">
                <a:latin typeface="Arial Narrow" panose="020B0606020202030204" pitchFamily="34" charset="0"/>
                <a:hlinkClick r:id="rId2" action="ppaction://hlinkfile"/>
              </a:rPr>
              <a:t>!</a:t>
            </a:r>
            <a:endParaRPr lang="it-IT" sz="2000" kern="0" dirty="0">
              <a:latin typeface="Arial Narrow" panose="020B0606020202030204" pitchFamily="34" charset="0"/>
            </a:endParaRPr>
          </a:p>
        </p:txBody>
      </p:sp>
    </p:spTree>
    <p:extLst>
      <p:ext uri="{BB962C8B-B14F-4D97-AF65-F5344CB8AC3E}">
        <p14:creationId xmlns:p14="http://schemas.microsoft.com/office/powerpoint/2010/main" val="1014066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err="1">
                <a:latin typeface="Arial Narrow" pitchFamily="34" charset="0"/>
              </a:rPr>
              <a:t>Demand</a:t>
            </a:r>
            <a:r>
              <a:rPr lang="it-IT" b="1" dirty="0">
                <a:latin typeface="Arial Narrow" pitchFamily="34" charset="0"/>
              </a:rPr>
              <a:t> Side e Supply Side</a:t>
            </a:r>
            <a:endParaRPr lang="it-IT" sz="1800" b="1" dirty="0">
              <a:latin typeface="Arial Narrow" pitchFamily="34" charset="0"/>
            </a:endParaRPr>
          </a:p>
        </p:txBody>
      </p:sp>
      <p:sp>
        <p:nvSpPr>
          <p:cNvPr id="7" name="Content Placeholder 3"/>
          <p:cNvSpPr txBox="1">
            <a:spLocks/>
          </p:cNvSpPr>
          <p:nvPr/>
        </p:nvSpPr>
        <p:spPr>
          <a:xfrm>
            <a:off x="882000" y="2368800"/>
            <a:ext cx="72612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lgn="just">
              <a:spcBef>
                <a:spcPts val="0"/>
              </a:spcBef>
              <a:spcAft>
                <a:spcPts val="600"/>
              </a:spcAft>
              <a:buFont typeface="Wingdings" panose="05000000000000000000" pitchFamily="2" charset="2"/>
              <a:buChar char="v"/>
            </a:pPr>
            <a:r>
              <a:rPr lang="it-IT" sz="1600" kern="0" dirty="0">
                <a:latin typeface="+mj-lt"/>
              </a:rPr>
              <a:t>Il sotto-</a:t>
            </a:r>
            <a:r>
              <a:rPr lang="it-IT" sz="1600" kern="0" dirty="0" err="1">
                <a:latin typeface="+mj-lt"/>
              </a:rPr>
              <a:t>loop</a:t>
            </a:r>
            <a:r>
              <a:rPr lang="it-IT" sz="1600" kern="0" dirty="0">
                <a:latin typeface="+mj-lt"/>
              </a:rPr>
              <a:t> </a:t>
            </a:r>
            <a:r>
              <a:rPr lang="it-IT" sz="1600" b="1" kern="0" dirty="0" err="1">
                <a:latin typeface="+mj-lt"/>
              </a:rPr>
              <a:t>Plant</a:t>
            </a:r>
            <a:r>
              <a:rPr lang="it-IT" sz="1600" b="1" kern="0" dirty="0">
                <a:latin typeface="+mj-lt"/>
              </a:rPr>
              <a:t> </a:t>
            </a:r>
            <a:r>
              <a:rPr lang="it-IT" sz="1600" b="1" kern="0" dirty="0" err="1">
                <a:latin typeface="+mj-lt"/>
              </a:rPr>
              <a:t>Demand</a:t>
            </a:r>
            <a:r>
              <a:rPr lang="it-IT" sz="1600" b="1" kern="0" dirty="0">
                <a:latin typeface="+mj-lt"/>
              </a:rPr>
              <a:t> Side </a:t>
            </a:r>
            <a:r>
              <a:rPr lang="it-IT" sz="1600" kern="0" dirty="0">
                <a:latin typeface="+mj-lt"/>
              </a:rPr>
              <a:t>contiene i macchinari che creano un carico nell’impianto. Nella fattispecie, i terminali di emissione chiamati a contrastare i carichi termici di zona.</a:t>
            </a:r>
          </a:p>
          <a:p>
            <a:pPr algn="just">
              <a:spcBef>
                <a:spcPts val="0"/>
              </a:spcBef>
              <a:spcAft>
                <a:spcPts val="600"/>
              </a:spcAft>
              <a:buFont typeface="Wingdings" panose="05000000000000000000" pitchFamily="2" charset="2"/>
              <a:buChar char="v"/>
            </a:pPr>
            <a:r>
              <a:rPr lang="it-IT" sz="1600" kern="0" dirty="0">
                <a:latin typeface="+mj-lt"/>
              </a:rPr>
              <a:t>Il sotto-</a:t>
            </a:r>
            <a:r>
              <a:rPr lang="it-IT" sz="1600" kern="0" dirty="0" err="1">
                <a:latin typeface="+mj-lt"/>
              </a:rPr>
              <a:t>loop</a:t>
            </a:r>
            <a:r>
              <a:rPr lang="it-IT" sz="1600" kern="0" dirty="0">
                <a:latin typeface="+mj-lt"/>
              </a:rPr>
              <a:t> </a:t>
            </a:r>
            <a:r>
              <a:rPr lang="it-IT" sz="1600" b="1" kern="0" dirty="0" err="1">
                <a:latin typeface="+mj-lt"/>
              </a:rPr>
              <a:t>Plant</a:t>
            </a:r>
            <a:r>
              <a:rPr lang="it-IT" sz="1600" b="1" kern="0" dirty="0">
                <a:latin typeface="+mj-lt"/>
              </a:rPr>
              <a:t> Supply Side </a:t>
            </a:r>
            <a:r>
              <a:rPr lang="it-IT" sz="1600" kern="0" dirty="0">
                <a:latin typeface="+mj-lt"/>
              </a:rPr>
              <a:t>si compone dei macchinari chiamati a soddisfare il carico richiesto dalla </a:t>
            </a:r>
            <a:r>
              <a:rPr lang="it-IT" sz="1600" kern="0" dirty="0" err="1">
                <a:latin typeface="+mj-lt"/>
              </a:rPr>
              <a:t>Demand</a:t>
            </a:r>
            <a:r>
              <a:rPr lang="it-IT" sz="1600" kern="0" dirty="0">
                <a:latin typeface="+mj-lt"/>
              </a:rPr>
              <a:t> Side (es. Generatore).</a:t>
            </a:r>
          </a:p>
          <a:p>
            <a:pPr algn="just">
              <a:spcBef>
                <a:spcPts val="0"/>
              </a:spcBef>
              <a:spcAft>
                <a:spcPts val="600"/>
              </a:spcAft>
              <a:buFont typeface="Wingdings" panose="05000000000000000000" pitchFamily="2" charset="2"/>
              <a:buChar char="v"/>
            </a:pPr>
            <a:r>
              <a:rPr lang="it-IT" sz="1600" kern="0" dirty="0">
                <a:latin typeface="+mj-lt"/>
              </a:rPr>
              <a:t>Ciascun sotto-</a:t>
            </a:r>
            <a:r>
              <a:rPr lang="it-IT" sz="1600" kern="0" dirty="0" err="1">
                <a:latin typeface="+mj-lt"/>
              </a:rPr>
              <a:t>loop</a:t>
            </a:r>
            <a:r>
              <a:rPr lang="it-IT" sz="1600" kern="0" dirty="0">
                <a:latin typeface="+mj-lt"/>
              </a:rPr>
              <a:t> </a:t>
            </a:r>
            <a:r>
              <a:rPr lang="it-IT" sz="1600" kern="0" dirty="0" err="1">
                <a:latin typeface="+mj-lt"/>
              </a:rPr>
              <a:t>Demand</a:t>
            </a:r>
            <a:r>
              <a:rPr lang="it-IT" sz="1600" kern="0" dirty="0">
                <a:latin typeface="+mj-lt"/>
              </a:rPr>
              <a:t> Side deve essere direttamente connesso al corrispettivo sotto-</a:t>
            </a:r>
            <a:r>
              <a:rPr lang="it-IT" sz="1600" kern="0" dirty="0" err="1">
                <a:latin typeface="+mj-lt"/>
              </a:rPr>
              <a:t>loop</a:t>
            </a:r>
            <a:r>
              <a:rPr lang="it-IT" sz="1600" kern="0" dirty="0">
                <a:latin typeface="+mj-lt"/>
              </a:rPr>
              <a:t> Supply Side.</a:t>
            </a:r>
          </a:p>
        </p:txBody>
      </p:sp>
      <p:pic>
        <p:nvPicPr>
          <p:cNvPr id="6" name="Picture 61" descr="EnergyPlus Loops.png"/>
          <p:cNvPicPr>
            <a:picLocks noChangeAspect="1"/>
          </p:cNvPicPr>
          <p:nvPr/>
        </p:nvPicPr>
        <p:blipFill>
          <a:blip r:embed="rId2" cstate="print"/>
          <a:stretch>
            <a:fillRect/>
          </a:stretch>
        </p:blipFill>
        <p:spPr>
          <a:xfrm>
            <a:off x="1828800" y="4388803"/>
            <a:ext cx="5486400" cy="2276460"/>
          </a:xfrm>
          <a:prstGeom prst="rect">
            <a:avLst/>
          </a:prstGeom>
        </p:spPr>
      </p:pic>
    </p:spTree>
    <p:extLst>
      <p:ext uri="{BB962C8B-B14F-4D97-AF65-F5344CB8AC3E}">
        <p14:creationId xmlns:p14="http://schemas.microsoft.com/office/powerpoint/2010/main" val="3559605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02. Descrizione Semplificata attraverso Templates</a:t>
            </a:r>
            <a:endParaRPr lang="it-IT" sz="1800" b="1" dirty="0">
              <a:latin typeface="Arial Narrow" pitchFamily="34" charset="0"/>
            </a:endParaRPr>
          </a:p>
        </p:txBody>
      </p:sp>
      <p:sp>
        <p:nvSpPr>
          <p:cNvPr id="7" name="Content Placeholder 3"/>
          <p:cNvSpPr txBox="1">
            <a:spLocks/>
          </p:cNvSpPr>
          <p:nvPr/>
        </p:nvSpPr>
        <p:spPr>
          <a:xfrm>
            <a:off x="882000" y="2368800"/>
            <a:ext cx="35280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FontTx/>
              <a:buNone/>
            </a:pPr>
            <a:r>
              <a:rPr lang="it-IT" sz="1600" b="1" kern="0" dirty="0">
                <a:latin typeface="+mj-lt"/>
              </a:rPr>
              <a:t>Metodo di Input: </a:t>
            </a:r>
            <a:r>
              <a:rPr lang="it-IT" sz="1600" kern="0" dirty="0">
                <a:latin typeface="+mj-lt"/>
              </a:rPr>
              <a:t>Testuale</a:t>
            </a:r>
          </a:p>
          <a:p>
            <a:pPr algn="just">
              <a:spcBef>
                <a:spcPts val="0"/>
              </a:spcBef>
              <a:spcAft>
                <a:spcPts val="600"/>
              </a:spcAft>
              <a:buFont typeface="Wingdings" panose="05000000000000000000" pitchFamily="2" charset="2"/>
              <a:buChar char="v"/>
            </a:pPr>
            <a:r>
              <a:rPr lang="it-IT" sz="1600" kern="0" dirty="0">
                <a:latin typeface="+mj-lt"/>
              </a:rPr>
              <a:t>Questo gruppo di oggetti permette di specificare le caratteristiche di termostati semplici e di configurazioni HVAC preimpostate.</a:t>
            </a:r>
          </a:p>
          <a:p>
            <a:pPr algn="just">
              <a:spcBef>
                <a:spcPts val="0"/>
              </a:spcBef>
              <a:spcAft>
                <a:spcPts val="600"/>
              </a:spcAft>
              <a:buFont typeface="Wingdings" panose="05000000000000000000" pitchFamily="2" charset="2"/>
              <a:buChar char="v"/>
            </a:pPr>
            <a:r>
              <a:rPr lang="it-IT" sz="1600" kern="0" dirty="0">
                <a:latin typeface="+mj-lt"/>
              </a:rPr>
              <a:t>A differenza di tutti gli altri oggetti di EnergyPlus, gli </a:t>
            </a:r>
            <a:r>
              <a:rPr lang="it-IT" sz="1600" kern="0" dirty="0" err="1">
                <a:latin typeface="+mj-lt"/>
              </a:rPr>
              <a:t>HVACTemplates</a:t>
            </a:r>
            <a:r>
              <a:rPr lang="it-IT" sz="1600" kern="0" dirty="0">
                <a:latin typeface="+mj-lt"/>
              </a:rPr>
              <a:t> non sono gestiti direttamente dal motore di calcolo. Al contrario, essi vengono </a:t>
            </a:r>
            <a:r>
              <a:rPr lang="it-IT" sz="1600" kern="0" dirty="0" err="1">
                <a:latin typeface="+mj-lt"/>
              </a:rPr>
              <a:t>pre</a:t>
            </a:r>
            <a:r>
              <a:rPr lang="it-IT" sz="1600" kern="0" dirty="0">
                <a:latin typeface="+mj-lt"/>
              </a:rPr>
              <a:t>-processati ed espansi da un programma esterno chiamato </a:t>
            </a:r>
            <a:r>
              <a:rPr lang="it-IT" sz="1600" kern="0" dirty="0" err="1">
                <a:latin typeface="+mj-lt"/>
              </a:rPr>
              <a:t>ExpandObjects</a:t>
            </a:r>
            <a:r>
              <a:rPr lang="it-IT" sz="1600" kern="0" dirty="0">
                <a:latin typeface="+mj-lt"/>
              </a:rPr>
              <a:t>.</a:t>
            </a:r>
          </a:p>
        </p:txBody>
      </p:sp>
      <p:sp>
        <p:nvSpPr>
          <p:cNvPr id="8" name="Content Placeholder 3"/>
          <p:cNvSpPr txBox="1">
            <a:spLocks/>
          </p:cNvSpPr>
          <p:nvPr/>
        </p:nvSpPr>
        <p:spPr>
          <a:xfrm>
            <a:off x="4690517" y="2368800"/>
            <a:ext cx="3492000"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None/>
            </a:pPr>
            <a:r>
              <a:rPr lang="it-IT" sz="1600" b="1" kern="0" dirty="0">
                <a:latin typeface="Arial Narrow" panose="020B0606020202030204" pitchFamily="34" charset="0"/>
              </a:rPr>
              <a:t>Pro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Permette la descrizione rapida di diversi sistemi impiantistici di uso comune negli Stati Uniti.</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È possibili modificare ex post gli oggetti espansi nel corso della simulazione di lancio.</a:t>
            </a:r>
          </a:p>
          <a:p>
            <a:pPr marL="0" indent="0" algn="just">
              <a:spcBef>
                <a:spcPts val="0"/>
              </a:spcBef>
              <a:spcAft>
                <a:spcPts val="600"/>
              </a:spcAft>
              <a:buNone/>
            </a:pPr>
            <a:r>
              <a:rPr lang="it-IT" sz="1600" b="1" kern="0" dirty="0">
                <a:latin typeface="Arial Narrow" panose="020B0606020202030204" pitchFamily="34" charset="0"/>
              </a:rPr>
              <a:t>Contro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L’opzione è resa disponibile unicamente per una decina di sistemi impiantistici ad aria</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Input testuale e non grafico</a:t>
            </a:r>
          </a:p>
        </p:txBody>
      </p:sp>
    </p:spTree>
    <p:extLst>
      <p:ext uri="{BB962C8B-B14F-4D97-AF65-F5344CB8AC3E}">
        <p14:creationId xmlns:p14="http://schemas.microsoft.com/office/powerpoint/2010/main" val="3184970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HVAC Templates: un paio di esempi</a:t>
            </a:r>
            <a:endParaRPr lang="it-IT" sz="1800" b="1" dirty="0">
              <a:latin typeface="Arial Narrow" pitchFamily="34" charset="0"/>
            </a:endParaRPr>
          </a:p>
        </p:txBody>
      </p:sp>
      <p:sp>
        <p:nvSpPr>
          <p:cNvPr id="7" name="Content Placeholder 3"/>
          <p:cNvSpPr txBox="1">
            <a:spLocks/>
          </p:cNvSpPr>
          <p:nvPr/>
        </p:nvSpPr>
        <p:spPr>
          <a:xfrm>
            <a:off x="857616" y="2368800"/>
            <a:ext cx="36360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spcBef>
                <a:spcPts val="0"/>
              </a:spcBef>
              <a:spcAft>
                <a:spcPts val="600"/>
              </a:spcAft>
              <a:buNone/>
            </a:pPr>
            <a:r>
              <a:rPr lang="en-US" sz="1600" b="1" dirty="0">
                <a:latin typeface="+mj-lt"/>
              </a:rPr>
              <a:t>Air-to-Air Heat Pump Systems</a:t>
            </a:r>
            <a:endParaRPr lang="en-US" sz="1600" dirty="0">
              <a:latin typeface="+mj-lt"/>
            </a:endParaRPr>
          </a:p>
          <a:p>
            <a:pPr>
              <a:spcBef>
                <a:spcPts val="0"/>
              </a:spcBef>
              <a:spcAft>
                <a:spcPts val="600"/>
              </a:spcAft>
              <a:buFont typeface="Wingdings" panose="05000000000000000000" pitchFamily="2" charset="2"/>
              <a:buChar char="v"/>
            </a:pPr>
            <a:r>
              <a:rPr lang="en-US" sz="1600" dirty="0" err="1">
                <a:latin typeface="+mj-lt"/>
              </a:rPr>
              <a:t>HVACTemplate:Thermostat</a:t>
            </a:r>
            <a:endParaRPr lang="en-US" sz="1600" dirty="0">
              <a:latin typeface="+mj-lt"/>
            </a:endParaRPr>
          </a:p>
          <a:p>
            <a:pPr>
              <a:spcBef>
                <a:spcPts val="0"/>
              </a:spcBef>
              <a:spcAft>
                <a:spcPts val="600"/>
              </a:spcAft>
              <a:buFont typeface="Wingdings" panose="05000000000000000000" pitchFamily="2" charset="2"/>
              <a:buChar char="v"/>
            </a:pPr>
            <a:r>
              <a:rPr lang="en-US" sz="1600" dirty="0" err="1">
                <a:latin typeface="+mj-lt"/>
              </a:rPr>
              <a:t>HVACTemplate:Zone:PTHP</a:t>
            </a:r>
            <a:endParaRPr lang="en-US" sz="1600" dirty="0">
              <a:latin typeface="+mj-lt"/>
            </a:endParaRPr>
          </a:p>
          <a:p>
            <a:pPr>
              <a:spcBef>
                <a:spcPts val="0"/>
              </a:spcBef>
              <a:spcAft>
                <a:spcPts val="600"/>
              </a:spcAft>
              <a:buNone/>
            </a:pPr>
            <a:endParaRPr lang="en-US" sz="400" dirty="0">
              <a:latin typeface="+mj-lt"/>
            </a:endParaRPr>
          </a:p>
          <a:p>
            <a:pPr marL="0" indent="0">
              <a:spcBef>
                <a:spcPts val="0"/>
              </a:spcBef>
              <a:spcAft>
                <a:spcPts val="600"/>
              </a:spcAft>
              <a:buNone/>
            </a:pPr>
            <a:r>
              <a:rPr lang="en-US" sz="1600" b="1" dirty="0">
                <a:latin typeface="+mj-lt"/>
              </a:rPr>
              <a:t>Direct-Expansion cooling, packaged and split systems simulations</a:t>
            </a:r>
          </a:p>
          <a:p>
            <a:pPr>
              <a:spcBef>
                <a:spcPts val="0"/>
              </a:spcBef>
              <a:spcAft>
                <a:spcPts val="600"/>
              </a:spcAft>
              <a:buFont typeface="Wingdings" panose="05000000000000000000" pitchFamily="2" charset="2"/>
              <a:buChar char="v"/>
            </a:pPr>
            <a:r>
              <a:rPr lang="en-US" sz="1600" dirty="0" err="1">
                <a:latin typeface="+mj-lt"/>
              </a:rPr>
              <a:t>HVACTemplate:Thermostat</a:t>
            </a:r>
            <a:endParaRPr lang="en-US" sz="1600" dirty="0">
              <a:latin typeface="+mj-lt"/>
            </a:endParaRPr>
          </a:p>
          <a:p>
            <a:pPr>
              <a:spcBef>
                <a:spcPts val="0"/>
              </a:spcBef>
              <a:spcAft>
                <a:spcPts val="600"/>
              </a:spcAft>
              <a:buFont typeface="Wingdings" panose="05000000000000000000" pitchFamily="2" charset="2"/>
              <a:buChar char="v"/>
            </a:pPr>
            <a:r>
              <a:rPr lang="en-US" sz="1600" dirty="0" err="1">
                <a:latin typeface="+mj-lt"/>
              </a:rPr>
              <a:t>HVACTemplate:Zone:Unitary</a:t>
            </a:r>
            <a:endParaRPr lang="en-US" sz="1600" dirty="0">
              <a:latin typeface="+mj-lt"/>
            </a:endParaRPr>
          </a:p>
          <a:p>
            <a:pPr>
              <a:spcBef>
                <a:spcPts val="0"/>
              </a:spcBef>
              <a:spcAft>
                <a:spcPts val="600"/>
              </a:spcAft>
              <a:buFont typeface="Wingdings" panose="05000000000000000000" pitchFamily="2" charset="2"/>
              <a:buChar char="v"/>
            </a:pPr>
            <a:r>
              <a:rPr lang="en-US" sz="1600" dirty="0" err="1">
                <a:latin typeface="+mj-lt"/>
              </a:rPr>
              <a:t>HVACTemplate:System:Unitary</a:t>
            </a:r>
            <a:endParaRPr lang="en-US" sz="1600" dirty="0">
              <a:latin typeface="+mj-lt"/>
            </a:endParaRPr>
          </a:p>
          <a:p>
            <a:pPr>
              <a:spcBef>
                <a:spcPts val="0"/>
              </a:spcBef>
              <a:spcAft>
                <a:spcPts val="600"/>
              </a:spcAft>
              <a:buNone/>
            </a:pPr>
            <a:endParaRPr lang="en-US" sz="400" dirty="0">
              <a:latin typeface="+mj-lt"/>
            </a:endParaRPr>
          </a:p>
          <a:p>
            <a:pPr>
              <a:spcBef>
                <a:spcPts val="0"/>
              </a:spcBef>
              <a:spcAft>
                <a:spcPts val="600"/>
              </a:spcAft>
              <a:buNone/>
            </a:pPr>
            <a:r>
              <a:rPr lang="en-US" sz="1600" b="1" dirty="0">
                <a:latin typeface="+mj-lt"/>
              </a:rPr>
              <a:t>Direct-Expansion Heat Pump Systems</a:t>
            </a:r>
          </a:p>
          <a:p>
            <a:pPr>
              <a:spcBef>
                <a:spcPts val="0"/>
              </a:spcBef>
              <a:spcAft>
                <a:spcPts val="600"/>
              </a:spcAft>
              <a:buFont typeface="Wingdings" panose="05000000000000000000" pitchFamily="2" charset="2"/>
              <a:buChar char="v"/>
            </a:pPr>
            <a:r>
              <a:rPr lang="en-US" sz="1600" dirty="0" err="1">
                <a:latin typeface="+mj-lt"/>
              </a:rPr>
              <a:t>HVACTemplate:Thermostat</a:t>
            </a:r>
            <a:endParaRPr lang="en-US" sz="1600" dirty="0">
              <a:latin typeface="+mj-lt"/>
            </a:endParaRPr>
          </a:p>
          <a:p>
            <a:pPr>
              <a:spcBef>
                <a:spcPts val="0"/>
              </a:spcBef>
              <a:spcAft>
                <a:spcPts val="600"/>
              </a:spcAft>
              <a:buFont typeface="Wingdings" panose="05000000000000000000" pitchFamily="2" charset="2"/>
              <a:buChar char="v"/>
            </a:pPr>
            <a:r>
              <a:rPr lang="en-US" sz="1600" dirty="0" err="1">
                <a:latin typeface="+mj-lt"/>
              </a:rPr>
              <a:t>HVACTemplate:Zone:Unitary</a:t>
            </a:r>
            <a:endParaRPr lang="en-US" sz="1600" dirty="0">
              <a:latin typeface="+mj-lt"/>
            </a:endParaRPr>
          </a:p>
          <a:p>
            <a:pPr>
              <a:spcBef>
                <a:spcPts val="0"/>
              </a:spcBef>
              <a:spcAft>
                <a:spcPts val="600"/>
              </a:spcAft>
              <a:buFont typeface="Wingdings" panose="05000000000000000000" pitchFamily="2" charset="2"/>
              <a:buChar char="v"/>
            </a:pPr>
            <a:r>
              <a:rPr lang="en-US" sz="1600" dirty="0" err="1">
                <a:latin typeface="+mj-lt"/>
              </a:rPr>
              <a:t>HVACTemplate:System:UnitaryHeatPump</a:t>
            </a:r>
            <a:endParaRPr lang="en-US" sz="1600" dirty="0">
              <a:latin typeface="+mj-lt"/>
            </a:endParaRPr>
          </a:p>
        </p:txBody>
      </p:sp>
      <p:sp>
        <p:nvSpPr>
          <p:cNvPr id="8" name="Content Placeholder 3"/>
          <p:cNvSpPr txBox="1">
            <a:spLocks/>
          </p:cNvSpPr>
          <p:nvPr/>
        </p:nvSpPr>
        <p:spPr>
          <a:xfrm>
            <a:off x="4653941" y="2368800"/>
            <a:ext cx="3780000"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pPr>
            <a:r>
              <a:rPr lang="en-US" sz="1600" b="1" i="1" dirty="0">
                <a:latin typeface="Calibri"/>
              </a:rPr>
              <a:t>VAV systems using with Boilers and air-cooled Chillers</a:t>
            </a:r>
          </a:p>
          <a:p>
            <a:pPr>
              <a:buFont typeface="Wingdings" panose="05000000000000000000" pitchFamily="2" charset="2"/>
              <a:buChar char="v"/>
            </a:pPr>
            <a:r>
              <a:rPr lang="en-US" sz="1600" dirty="0" err="1">
                <a:latin typeface="Calibri"/>
              </a:rPr>
              <a:t>HVACTemplat:Thermostat</a:t>
            </a:r>
            <a:endParaRPr lang="en-US" sz="1600" dirty="0">
              <a:latin typeface="Calibri"/>
            </a:endParaRPr>
          </a:p>
          <a:p>
            <a:pPr>
              <a:buFont typeface="Wingdings" panose="05000000000000000000" pitchFamily="2" charset="2"/>
              <a:buChar char="v"/>
            </a:pPr>
            <a:r>
              <a:rPr lang="en-US" sz="1600" dirty="0" err="1">
                <a:latin typeface="Calibri"/>
              </a:rPr>
              <a:t>HVACTemplate:Zone:VAV</a:t>
            </a:r>
            <a:endParaRPr lang="en-US" sz="1600" dirty="0">
              <a:latin typeface="Calibri"/>
            </a:endParaRPr>
          </a:p>
          <a:p>
            <a:pPr>
              <a:buFont typeface="Wingdings" panose="05000000000000000000" pitchFamily="2" charset="2"/>
              <a:buChar char="v"/>
            </a:pPr>
            <a:r>
              <a:rPr lang="en-US" sz="1600" dirty="0" err="1">
                <a:latin typeface="Calibri"/>
              </a:rPr>
              <a:t>HVACTemplate:System:VAV</a:t>
            </a:r>
            <a:endParaRPr lang="en-US" sz="1600" dirty="0">
              <a:latin typeface="Calibri"/>
            </a:endParaRPr>
          </a:p>
          <a:p>
            <a:pPr>
              <a:buFont typeface="Wingdings" panose="05000000000000000000" pitchFamily="2" charset="2"/>
              <a:buChar char="v"/>
            </a:pPr>
            <a:r>
              <a:rPr lang="en-US" sz="1600" dirty="0" err="1">
                <a:latin typeface="Calibri"/>
              </a:rPr>
              <a:t>HVACTemplate:Plant:ChilledWaterLoop</a:t>
            </a:r>
            <a:endParaRPr lang="en-US" sz="1600" dirty="0">
              <a:latin typeface="Calibri"/>
            </a:endParaRPr>
          </a:p>
          <a:p>
            <a:pPr>
              <a:buFont typeface="Wingdings" panose="05000000000000000000" pitchFamily="2" charset="2"/>
              <a:buChar char="v"/>
            </a:pPr>
            <a:r>
              <a:rPr lang="en-US" sz="1600" dirty="0" err="1">
                <a:latin typeface="Calibri"/>
              </a:rPr>
              <a:t>HVACTemplate:Plant:HotWaterLoop</a:t>
            </a:r>
            <a:endParaRPr lang="en-US" sz="1600" dirty="0">
              <a:latin typeface="Calibri"/>
            </a:endParaRPr>
          </a:p>
          <a:p>
            <a:pPr>
              <a:buFont typeface="Wingdings" panose="05000000000000000000" pitchFamily="2" charset="2"/>
              <a:buChar char="v"/>
            </a:pPr>
            <a:r>
              <a:rPr lang="en-US" sz="1600" dirty="0" err="1">
                <a:latin typeface="Calibri"/>
              </a:rPr>
              <a:t>HVACTemplate:Plant:Chiller</a:t>
            </a:r>
            <a:endParaRPr lang="en-US" sz="1600" dirty="0">
              <a:latin typeface="Calibri"/>
            </a:endParaRPr>
          </a:p>
          <a:p>
            <a:pPr>
              <a:spcBef>
                <a:spcPts val="0"/>
              </a:spcBef>
              <a:spcAft>
                <a:spcPts val="600"/>
              </a:spcAft>
              <a:buFont typeface="Wingdings" panose="05000000000000000000" pitchFamily="2" charset="2"/>
              <a:buChar char="v"/>
            </a:pPr>
            <a:r>
              <a:rPr lang="en-US" sz="1600" dirty="0" err="1">
                <a:latin typeface="Calibri"/>
              </a:rPr>
              <a:t>HVACTemplate:Plant:Boiler</a:t>
            </a:r>
            <a:endParaRPr lang="en-US" sz="1600" dirty="0">
              <a:latin typeface="Calibri"/>
            </a:endParaRPr>
          </a:p>
          <a:p>
            <a:pPr>
              <a:buFont typeface="Wingdings" panose="05000000000000000000" pitchFamily="2" charset="2"/>
              <a:buChar char="v"/>
            </a:pPr>
            <a:endParaRPr lang="en-US" sz="400" dirty="0">
              <a:latin typeface="Calibri"/>
            </a:endParaRPr>
          </a:p>
          <a:p>
            <a:pPr marL="0" indent="0">
              <a:spcBef>
                <a:spcPts val="0"/>
              </a:spcBef>
              <a:spcAft>
                <a:spcPts val="600"/>
              </a:spcAft>
              <a:buNone/>
            </a:pPr>
            <a:r>
              <a:rPr lang="en-US" sz="1600" b="1" i="1" dirty="0">
                <a:latin typeface="Calibri"/>
              </a:rPr>
              <a:t>VAV Systems using Direct-Expansion Cooling</a:t>
            </a:r>
          </a:p>
          <a:p>
            <a:pPr>
              <a:buNone/>
            </a:pPr>
            <a:endParaRPr lang="en-US" sz="400" b="1" i="1" dirty="0">
              <a:latin typeface="Calibri"/>
            </a:endParaRPr>
          </a:p>
          <a:p>
            <a:pPr marL="0" indent="0">
              <a:spcBef>
                <a:spcPts val="0"/>
              </a:spcBef>
              <a:buNone/>
            </a:pPr>
            <a:r>
              <a:rPr lang="en-US" sz="1600" b="1" i="1" dirty="0">
                <a:latin typeface="Calibri"/>
              </a:rPr>
              <a:t>Fan-Coil Systems with Boiler and Chiller</a:t>
            </a:r>
          </a:p>
          <a:p>
            <a:pPr>
              <a:buNone/>
            </a:pPr>
            <a:endParaRPr lang="en-US" sz="400" b="1" i="1" dirty="0">
              <a:latin typeface="Calibri"/>
            </a:endParaRPr>
          </a:p>
          <a:p>
            <a:pPr>
              <a:buNone/>
            </a:pPr>
            <a:r>
              <a:rPr lang="en-US" sz="1600" b="1" i="1" dirty="0">
                <a:latin typeface="Calibri"/>
              </a:rPr>
              <a:t>…</a:t>
            </a:r>
            <a:endParaRPr lang="en-US" sz="1600" dirty="0">
              <a:latin typeface="Calibri"/>
            </a:endParaRPr>
          </a:p>
        </p:txBody>
      </p:sp>
    </p:spTree>
    <p:extLst>
      <p:ext uri="{BB962C8B-B14F-4D97-AF65-F5344CB8AC3E}">
        <p14:creationId xmlns:p14="http://schemas.microsoft.com/office/powerpoint/2010/main" val="2316540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03. Implementazione attraverso interfaccia grafica</a:t>
            </a:r>
            <a:endParaRPr lang="it-IT" sz="1800" b="1" dirty="0">
              <a:latin typeface="Arial Narrow" pitchFamily="34" charset="0"/>
            </a:endParaRPr>
          </a:p>
        </p:txBody>
      </p:sp>
      <p:sp>
        <p:nvSpPr>
          <p:cNvPr id="7" name="Content Placeholder 3"/>
          <p:cNvSpPr txBox="1">
            <a:spLocks/>
          </p:cNvSpPr>
          <p:nvPr/>
        </p:nvSpPr>
        <p:spPr>
          <a:xfrm>
            <a:off x="882000" y="2368800"/>
            <a:ext cx="35280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FontTx/>
              <a:buNone/>
            </a:pPr>
            <a:r>
              <a:rPr lang="it-IT" sz="1600" b="1" kern="0" dirty="0">
                <a:latin typeface="+mj-lt"/>
              </a:rPr>
              <a:t>Metodo di Input: </a:t>
            </a:r>
            <a:r>
              <a:rPr lang="it-IT" sz="1600" kern="0" dirty="0">
                <a:latin typeface="+mj-lt"/>
              </a:rPr>
              <a:t>Grafico</a:t>
            </a:r>
          </a:p>
          <a:p>
            <a:pPr algn="just">
              <a:spcBef>
                <a:spcPts val="0"/>
              </a:spcBef>
              <a:spcAft>
                <a:spcPts val="600"/>
              </a:spcAft>
              <a:buFont typeface="Wingdings" panose="05000000000000000000" pitchFamily="2" charset="2"/>
              <a:buChar char="v"/>
            </a:pPr>
            <a:r>
              <a:rPr lang="it-IT" sz="1600" kern="0" dirty="0" smtClean="0">
                <a:latin typeface="+mj-lt"/>
              </a:rPr>
              <a:t>La </a:t>
            </a:r>
            <a:r>
              <a:rPr lang="it-IT" sz="1600" kern="0" dirty="0">
                <a:latin typeface="+mj-lt"/>
              </a:rPr>
              <a:t>maggior parte delle GUI disponibili consente di creare sistemi personalizzati utilizzando moduli drag and </a:t>
            </a:r>
            <a:r>
              <a:rPr lang="it-IT" sz="1600" kern="0" dirty="0" err="1">
                <a:latin typeface="+mj-lt"/>
              </a:rPr>
              <a:t>drop</a:t>
            </a:r>
            <a:r>
              <a:rPr lang="it-IT" sz="1600" kern="0" dirty="0">
                <a:latin typeface="+mj-lt"/>
              </a:rPr>
              <a:t> o, in alternativa, di implementare modelli predefiniti (</a:t>
            </a:r>
            <a:r>
              <a:rPr lang="it-IT" sz="1600" kern="0" dirty="0" err="1">
                <a:latin typeface="+mj-lt"/>
              </a:rPr>
              <a:t>templates</a:t>
            </a:r>
            <a:r>
              <a:rPr lang="it-IT" sz="1600" kern="0" dirty="0">
                <a:latin typeface="+mj-lt"/>
              </a:rPr>
              <a:t>).</a:t>
            </a:r>
          </a:p>
          <a:p>
            <a:pPr algn="just">
              <a:spcBef>
                <a:spcPts val="0"/>
              </a:spcBef>
              <a:spcAft>
                <a:spcPts val="600"/>
              </a:spcAft>
              <a:buFont typeface="Wingdings" panose="05000000000000000000" pitchFamily="2" charset="2"/>
              <a:buChar char="v"/>
            </a:pPr>
            <a:r>
              <a:rPr lang="it-IT" sz="1600" kern="0" dirty="0">
                <a:latin typeface="+mj-lt"/>
              </a:rPr>
              <a:t>Ciascun modulo componente conserva un certo grado di personalizzazione all’interno del sistema.</a:t>
            </a:r>
          </a:p>
        </p:txBody>
      </p:sp>
      <p:sp>
        <p:nvSpPr>
          <p:cNvPr id="8" name="Content Placeholder 3"/>
          <p:cNvSpPr txBox="1">
            <a:spLocks/>
          </p:cNvSpPr>
          <p:nvPr/>
        </p:nvSpPr>
        <p:spPr>
          <a:xfrm>
            <a:off x="4690517" y="2368800"/>
            <a:ext cx="3492000"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None/>
            </a:pPr>
            <a:r>
              <a:rPr lang="it-IT" sz="1600" b="1" kern="0" dirty="0">
                <a:latin typeface="Arial Narrow" panose="020B0606020202030204" pitchFamily="34" charset="0"/>
              </a:rPr>
              <a:t>Pro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Implementazione e descrizione del sistema molto rapida.</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Visualizzazione grafica degli errori di connessione.</a:t>
            </a:r>
          </a:p>
          <a:p>
            <a:pPr algn="just">
              <a:spcBef>
                <a:spcPts val="0"/>
              </a:spcBef>
              <a:spcAft>
                <a:spcPts val="1200"/>
              </a:spcAft>
              <a:buFont typeface="Wingdings" panose="05000000000000000000" pitchFamily="2" charset="2"/>
              <a:buChar char="v"/>
            </a:pPr>
            <a:r>
              <a:rPr lang="it-IT" sz="1600" kern="0" dirty="0">
                <a:latin typeface="Arial Narrow" panose="020B0606020202030204" pitchFamily="34" charset="0"/>
              </a:rPr>
              <a:t>Rapida presa di coscienza dei </a:t>
            </a:r>
            <a:r>
              <a:rPr lang="it-IT" sz="1600" kern="0" dirty="0" err="1">
                <a:latin typeface="Arial Narrow" panose="020B0606020202030204" pitchFamily="34" charset="0"/>
              </a:rPr>
              <a:t>loop</a:t>
            </a:r>
            <a:r>
              <a:rPr lang="it-IT" sz="1600" kern="0" dirty="0">
                <a:latin typeface="Arial Narrow" panose="020B0606020202030204" pitchFamily="34" charset="0"/>
              </a:rPr>
              <a:t> già implementati</a:t>
            </a:r>
          </a:p>
          <a:p>
            <a:pPr marL="0" indent="0" algn="just">
              <a:spcBef>
                <a:spcPts val="0"/>
              </a:spcBef>
              <a:spcAft>
                <a:spcPts val="600"/>
              </a:spcAft>
              <a:buNone/>
            </a:pPr>
            <a:r>
              <a:rPr lang="it-IT" sz="1600" b="1" kern="0" dirty="0">
                <a:latin typeface="Arial Narrow" panose="020B0606020202030204" pitchFamily="34" charset="0"/>
              </a:rPr>
              <a:t>Contro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Non tutti i sistemi sono implementabili ed è spesso necessario modificare il file con input testuale per creare </a:t>
            </a:r>
            <a:r>
              <a:rPr lang="it-IT" sz="1600" kern="0" dirty="0" err="1">
                <a:latin typeface="Arial Narrow" panose="020B0606020202030204" pitchFamily="34" charset="0"/>
              </a:rPr>
              <a:t>loop</a:t>
            </a:r>
            <a:r>
              <a:rPr lang="it-IT" sz="1600" kern="0" dirty="0">
                <a:latin typeface="Arial Narrow" panose="020B0606020202030204" pitchFamily="34" charset="0"/>
              </a:rPr>
              <a:t> più complessi (es. CHP)</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L’implementazione grafica può alterare il flusso logico di implementazione dati, confondendo l’utente.</a:t>
            </a:r>
          </a:p>
        </p:txBody>
      </p:sp>
    </p:spTree>
    <p:extLst>
      <p:ext uri="{BB962C8B-B14F-4D97-AF65-F5344CB8AC3E}">
        <p14:creationId xmlns:p14="http://schemas.microsoft.com/office/powerpoint/2010/main" val="390409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a:xfrm>
            <a:off x="3779912" y="3047460"/>
            <a:ext cx="4608512"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Proporzionalità diretta tra flusso termico, differenza di temperatura e area della sezione</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Proporzionalità inversa tra flusso termico e lunghezza della barra.</a:t>
            </a:r>
          </a:p>
          <a:p>
            <a:pPr marL="0" indent="0" algn="just">
              <a:spcBef>
                <a:spcPts val="0"/>
              </a:spcBef>
              <a:spcAft>
                <a:spcPts val="600"/>
              </a:spcAft>
              <a:buNone/>
            </a:pPr>
            <a:endParaRPr lang="it-IT" sz="1600" kern="0" dirty="0">
              <a:latin typeface="Arial Narrow" panose="020B0606020202030204" pitchFamily="34" charset="0"/>
            </a:endParaRPr>
          </a:p>
          <a:p>
            <a:pPr marL="0" indent="0" algn="just">
              <a:spcBef>
                <a:spcPts val="0"/>
              </a:spcBef>
              <a:spcAft>
                <a:spcPts val="600"/>
              </a:spcAft>
              <a:buNone/>
            </a:pPr>
            <a:endParaRPr lang="it-IT" sz="1600" kern="0" dirty="0">
              <a:latin typeface="Arial Narrow" panose="020B0606020202030204" pitchFamily="34" charset="0"/>
            </a:endParaRPr>
          </a:p>
        </p:txBody>
      </p:sp>
      <p:sp>
        <p:nvSpPr>
          <p:cNvPr id="13" name="Content Placeholder 3"/>
          <p:cNvSpPr txBox="1">
            <a:spLocks/>
          </p:cNvSpPr>
          <p:nvPr/>
        </p:nvSpPr>
        <p:spPr>
          <a:xfrm>
            <a:off x="3781815" y="3017611"/>
            <a:ext cx="4608512" cy="275780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None/>
            </a:pPr>
            <a:r>
              <a:rPr lang="it-IT" sz="1800" kern="0" dirty="0">
                <a:solidFill>
                  <a:srgbClr val="FF0000"/>
                </a:solidFill>
                <a:latin typeface="Arial Narrow" panose="020B0606020202030204" pitchFamily="34" charset="0"/>
              </a:rPr>
              <a:t>La trasmissione del calore avviene nel senso del gradiente negativo della temperatura, ovvero dalla zona più calda alla zona più fredda, in accordo col 2° Principio della </a:t>
            </a:r>
            <a:r>
              <a:rPr lang="it-IT" sz="1800" kern="0" dirty="0" smtClean="0">
                <a:solidFill>
                  <a:srgbClr val="FF0000"/>
                </a:solidFill>
                <a:latin typeface="Arial Narrow" panose="020B0606020202030204" pitchFamily="34" charset="0"/>
              </a:rPr>
              <a:t>Termodinamica!</a:t>
            </a:r>
            <a:endParaRPr lang="it-IT" sz="1800" kern="0" dirty="0">
              <a:solidFill>
                <a:srgbClr val="FF0000"/>
              </a:solidFill>
              <a:latin typeface="Arial Narrow" panose="020B0606020202030204" pitchFamily="34" charset="0"/>
            </a:endParaRPr>
          </a:p>
          <a:p>
            <a:pPr marL="0" indent="0" algn="just">
              <a:spcBef>
                <a:spcPts val="0"/>
              </a:spcBef>
              <a:spcAft>
                <a:spcPts val="600"/>
              </a:spcAft>
              <a:buNone/>
            </a:pPr>
            <a:endParaRPr lang="it-IT" sz="1600" kern="0" dirty="0">
              <a:latin typeface="Arial Narrow" panose="020B0606020202030204" pitchFamily="34" charset="0"/>
            </a:endParaRPr>
          </a:p>
          <a:p>
            <a:pPr marL="0" indent="0" algn="just">
              <a:spcBef>
                <a:spcPts val="0"/>
              </a:spcBef>
              <a:spcAft>
                <a:spcPts val="600"/>
              </a:spcAft>
              <a:buNone/>
            </a:pPr>
            <a:endParaRPr lang="it-IT" sz="1600" kern="0" dirty="0">
              <a:latin typeface="Arial Narrow" panose="020B0606020202030204" pitchFamily="34" charset="0"/>
            </a:endParaRPr>
          </a:p>
        </p:txBody>
      </p:sp>
      <p:sp>
        <p:nvSpPr>
          <p:cNvPr id="9" name="Content Placeholder 3"/>
          <p:cNvSpPr txBox="1">
            <a:spLocks/>
          </p:cNvSpPr>
          <p:nvPr/>
        </p:nvSpPr>
        <p:spPr>
          <a:xfrm>
            <a:off x="3779912" y="4149080"/>
            <a:ext cx="4608512"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lgn="just">
              <a:spcBef>
                <a:spcPts val="0"/>
              </a:spcBef>
              <a:spcAft>
                <a:spcPts val="600"/>
              </a:spcAft>
              <a:buFont typeface="Wingdings" panose="05000000000000000000" pitchFamily="2" charset="2"/>
              <a:buChar char="v"/>
            </a:pPr>
            <a:r>
              <a:rPr lang="el-GR" sz="1600" kern="0" dirty="0" smtClean="0">
                <a:latin typeface="Arial Narrow" panose="020B0606020202030204" pitchFamily="34" charset="0"/>
              </a:rPr>
              <a:t>λ</a:t>
            </a:r>
            <a:r>
              <a:rPr lang="it-IT" sz="1600" kern="0" dirty="0" smtClean="0">
                <a:latin typeface="Arial Narrow" panose="020B0606020202030204" pitchFamily="34" charset="0"/>
              </a:rPr>
              <a:t> è la Conducibilità Termica del materiale [W/</a:t>
            </a:r>
            <a:r>
              <a:rPr lang="it-IT" sz="1600" kern="0" dirty="0" err="1" smtClean="0">
                <a:latin typeface="Arial Narrow" panose="020B0606020202030204" pitchFamily="34" charset="0"/>
              </a:rPr>
              <a:t>mK</a:t>
            </a:r>
            <a:r>
              <a:rPr lang="it-IT" sz="1600" kern="0" dirty="0" smtClean="0">
                <a:latin typeface="Arial Narrow" panose="020B0606020202030204" pitchFamily="34" charset="0"/>
              </a:rPr>
              <a:t>]</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A è la superficie interessata dal flusso di calore [m</a:t>
            </a:r>
            <a:r>
              <a:rPr lang="it-IT" sz="1600" kern="0" baseline="30000" dirty="0" smtClean="0">
                <a:latin typeface="Arial Narrow" panose="020B0606020202030204" pitchFamily="34" charset="0"/>
              </a:rPr>
              <a:t>2</a:t>
            </a:r>
            <a:r>
              <a:rPr lang="it-IT" sz="1600" kern="0" dirty="0" smtClean="0">
                <a:latin typeface="Arial Narrow" panose="020B0606020202030204" pitchFamily="34" charset="0"/>
              </a:rPr>
              <a:t>]</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ΔT è la differenza di temperatura T</a:t>
            </a:r>
            <a:r>
              <a:rPr lang="it-IT" sz="1600" kern="0" baseline="-25000" dirty="0" smtClean="0">
                <a:latin typeface="Arial Narrow" panose="020B0606020202030204" pitchFamily="34" charset="0"/>
              </a:rPr>
              <a:t>1</a:t>
            </a:r>
            <a:r>
              <a:rPr lang="it-IT" sz="1600" kern="0" dirty="0" smtClean="0">
                <a:latin typeface="Arial Narrow" panose="020B0606020202030204" pitchFamily="34" charset="0"/>
              </a:rPr>
              <a:t>–T</a:t>
            </a:r>
            <a:r>
              <a:rPr lang="it-IT" sz="1600" kern="0" baseline="-25000" dirty="0" smtClean="0">
                <a:latin typeface="Arial Narrow" panose="020B0606020202030204" pitchFamily="34" charset="0"/>
              </a:rPr>
              <a:t>2</a:t>
            </a:r>
            <a:r>
              <a:rPr lang="it-IT" sz="1600" kern="0" dirty="0" smtClean="0">
                <a:latin typeface="Arial Narrow" panose="020B0606020202030204" pitchFamily="34" charset="0"/>
              </a:rPr>
              <a:t> tra la superficie a temperatura più alta e quella a temperatura più bassa</a:t>
            </a:r>
          </a:p>
          <a:p>
            <a:pPr algn="just">
              <a:spcBef>
                <a:spcPts val="0"/>
              </a:spcBef>
              <a:spcAft>
                <a:spcPts val="600"/>
              </a:spcAft>
              <a:buFont typeface="Wingdings" panose="05000000000000000000" pitchFamily="2" charset="2"/>
              <a:buChar char="v"/>
            </a:pPr>
            <a:r>
              <a:rPr lang="el-GR" sz="1600" kern="0" dirty="0" smtClean="0">
                <a:latin typeface="Arial Narrow" panose="020B0606020202030204" pitchFamily="34" charset="0"/>
              </a:rPr>
              <a:t>Δ</a:t>
            </a:r>
            <a:r>
              <a:rPr lang="it-IT" sz="1600" kern="0" dirty="0" smtClean="0">
                <a:latin typeface="Arial Narrow" panose="020B0606020202030204" pitchFamily="34" charset="0"/>
              </a:rPr>
              <a:t>x è lo spessore dell’elemento considerato  </a:t>
            </a:r>
            <a:endParaRPr lang="it-IT" sz="1600" kern="0" dirty="0">
              <a:latin typeface="Arial Narrow" panose="020B0606020202030204" pitchFamily="34" charset="0"/>
            </a:endParaRPr>
          </a:p>
        </p:txBody>
      </p:sp>
      <p:sp>
        <p:nvSpPr>
          <p:cNvPr id="14" name="Content Placeholder 3"/>
          <p:cNvSpPr txBox="1">
            <a:spLocks/>
          </p:cNvSpPr>
          <p:nvPr/>
        </p:nvSpPr>
        <p:spPr>
          <a:xfrm>
            <a:off x="3779912" y="3049504"/>
            <a:ext cx="4608512"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Proporzionalità diretta tra flusso termico, differenza di temperatura, area della sezione e </a:t>
            </a:r>
            <a:r>
              <a:rPr lang="it-IT" sz="1600" b="1" kern="0" dirty="0" smtClean="0">
                <a:latin typeface="Arial Narrow" panose="020B0606020202030204" pitchFamily="34" charset="0"/>
              </a:rPr>
              <a:t>intervallo di tempo.</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Proporzionalità inversa tra flusso termico e lunghezza della barra.</a:t>
            </a:r>
          </a:p>
          <a:p>
            <a:pPr marL="0" indent="0" algn="just">
              <a:spcBef>
                <a:spcPts val="0"/>
              </a:spcBef>
              <a:spcAft>
                <a:spcPts val="600"/>
              </a:spcAft>
              <a:buNone/>
            </a:pPr>
            <a:endParaRPr lang="it-IT" sz="1600" b="1" kern="0" dirty="0" smtClean="0">
              <a:solidFill>
                <a:srgbClr val="FF0000"/>
              </a:solidFill>
              <a:latin typeface="Arial Narrow" panose="020B0606020202030204" pitchFamily="34" charset="0"/>
            </a:endParaRPr>
          </a:p>
          <a:p>
            <a:pPr marL="0" indent="0" algn="just">
              <a:spcBef>
                <a:spcPts val="0"/>
              </a:spcBef>
              <a:spcAft>
                <a:spcPts val="600"/>
              </a:spcAft>
              <a:buNone/>
            </a:pPr>
            <a:r>
              <a:rPr lang="it-IT" sz="1600" b="1" kern="0" dirty="0" smtClean="0">
                <a:solidFill>
                  <a:srgbClr val="FF0000"/>
                </a:solidFill>
                <a:latin typeface="Arial Narrow" panose="020B0606020202030204" pitchFamily="34" charset="0"/>
              </a:rPr>
              <a:t>VALIDO ANCHE IN REGIME NON STAZIONARIO, MA NON E’ ADATTO A RAPPRESENTARE UN SISTEMA AD ELEVATA CAPACITA’ TERMICA.</a:t>
            </a:r>
          </a:p>
          <a:p>
            <a:pPr marL="0" indent="0" algn="just">
              <a:spcBef>
                <a:spcPts val="0"/>
              </a:spcBef>
              <a:spcAft>
                <a:spcPts val="600"/>
              </a:spcAft>
              <a:buNone/>
            </a:pPr>
            <a:endParaRPr lang="it-IT" sz="1600" kern="0" dirty="0">
              <a:latin typeface="Arial Narrow" panose="020B0606020202030204" pitchFamily="34" charset="0"/>
            </a:endParaRPr>
          </a:p>
          <a:p>
            <a:pPr marL="0" indent="0" algn="just">
              <a:spcBef>
                <a:spcPts val="0"/>
              </a:spcBef>
              <a:spcAft>
                <a:spcPts val="600"/>
              </a:spcAft>
              <a:buNone/>
            </a:pPr>
            <a:endParaRPr lang="it-IT" sz="1600" kern="0" dirty="0">
              <a:latin typeface="Arial Narrow" panose="020B0606020202030204" pitchFamily="34" charset="0"/>
            </a:endParaRPr>
          </a:p>
        </p:txBody>
      </p:sp>
      <p:sp>
        <p:nvSpPr>
          <p:cNvPr id="14339" name="Rectangle 4"/>
          <p:cNvSpPr>
            <a:spLocks noChangeArrowheads="1"/>
          </p:cNvSpPr>
          <p:nvPr/>
        </p:nvSpPr>
        <p:spPr bwMode="auto">
          <a:xfrm>
            <a:off x="539750" y="1196975"/>
            <a:ext cx="8280400" cy="4895850"/>
          </a:xfrm>
          <a:prstGeom prst="rect">
            <a:avLst/>
          </a:prstGeom>
          <a:noFill/>
          <a:ln w="9525">
            <a:noFill/>
            <a:miter lim="800000"/>
            <a:headEnd/>
            <a:tailEnd/>
          </a:ln>
        </p:spPr>
        <p:txBody>
          <a:bodyPr/>
          <a:lstStyle/>
          <a:p>
            <a:pPr algn="just"/>
            <a:endParaRPr lang="en-GB" sz="1800" b="0">
              <a:solidFill>
                <a:schemeClr val="tx1"/>
              </a:solidFill>
              <a:latin typeface="Arial Narrow" pitchFamily="34" charset="0"/>
            </a:endParaRPr>
          </a:p>
          <a:p>
            <a:pPr algn="l">
              <a:spcBef>
                <a:spcPct val="20000"/>
              </a:spcBef>
            </a:pPr>
            <a:endParaRPr lang="it-IT" sz="1800" b="0">
              <a:solidFill>
                <a:schemeClr val="tx1"/>
              </a:solidFill>
              <a:latin typeface="Arial Narrow" pitchFamily="34" charset="0"/>
            </a:endParaRPr>
          </a:p>
        </p:txBody>
      </p:sp>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a:t>
            </a:fld>
            <a:endParaRPr lang="it-IT" sz="1400">
              <a:solidFill>
                <a:schemeClr val="bg1"/>
              </a:solidFill>
            </a:endParaRPr>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smtClean="0">
                <a:latin typeface="Arial Narrow" pitchFamily="34" charset="0"/>
              </a:rPr>
              <a:t>La Conduzione di Calore e il Postulato di Fourier</a:t>
            </a:r>
            <a:endParaRPr lang="it-IT" sz="1800" b="1" dirty="0">
              <a:latin typeface="Arial Narrow" pitchFamily="34" charset="0"/>
            </a:endParaRPr>
          </a:p>
        </p:txBody>
      </p:sp>
      <p:pic>
        <p:nvPicPr>
          <p:cNvPr id="2" name="Immagine 1"/>
          <p:cNvPicPr>
            <a:picLocks noChangeAspect="1"/>
          </p:cNvPicPr>
          <p:nvPr/>
        </p:nvPicPr>
        <p:blipFill>
          <a:blip r:embed="rId3"/>
          <a:stretch>
            <a:fillRect/>
          </a:stretch>
        </p:blipFill>
        <p:spPr>
          <a:xfrm>
            <a:off x="827584" y="2228851"/>
            <a:ext cx="2397408" cy="4324349"/>
          </a:xfrm>
          <a:prstGeom prst="rect">
            <a:avLst/>
          </a:prstGeom>
        </p:spPr>
      </p:pic>
      <mc:AlternateContent xmlns:mc="http://schemas.openxmlformats.org/markup-compatibility/2006" xmlns:a14="http://schemas.microsoft.com/office/drawing/2010/main">
        <mc:Choice Requires="a14">
          <p:sp>
            <p:nvSpPr>
              <p:cNvPr id="3" name="CasellaDiTesto 2"/>
              <p:cNvSpPr txBox="1"/>
              <p:nvPr/>
            </p:nvSpPr>
            <p:spPr>
              <a:xfrm>
                <a:off x="4468710" y="3293459"/>
                <a:ext cx="3332002" cy="711605"/>
              </a:xfrm>
              <a:prstGeom prst="rect">
                <a:avLst/>
              </a:prstGeom>
              <a:noFill/>
            </p:spPr>
            <p:txBody>
              <a:bodyPr wrap="none" lIns="0" tIns="0" rIns="0" bIns="0" rtlCol="0">
                <a:spAutoFit/>
              </a:bodyPr>
              <a:lstStyle/>
              <a:p>
                <a14:m>
                  <m:oMath xmlns:m="http://schemas.openxmlformats.org/officeDocument/2006/math">
                    <m:acc>
                      <m:accPr>
                        <m:chr m:val="̇"/>
                        <m:ctrlPr>
                          <a:rPr lang="it-IT" sz="3200" i="1" smtClean="0">
                            <a:latin typeface="Cambria Math" panose="02040503050406030204" pitchFamily="18" charset="0"/>
                          </a:rPr>
                        </m:ctrlPr>
                      </m:accPr>
                      <m:e>
                        <m:r>
                          <a:rPr lang="it-IT" sz="3200" b="0" i="1" smtClean="0">
                            <a:latin typeface="Cambria Math" panose="02040503050406030204" pitchFamily="18" charset="0"/>
                          </a:rPr>
                          <m:t>𝑄</m:t>
                        </m:r>
                      </m:e>
                    </m:acc>
                    <m:r>
                      <a:rPr lang="it-IT" sz="3200" b="0" i="1" smtClean="0">
                        <a:latin typeface="Cambria Math" panose="02040503050406030204" pitchFamily="18" charset="0"/>
                      </a:rPr>
                      <m:t>=−</m:t>
                    </m:r>
                    <m:r>
                      <m:rPr>
                        <m:sty m:val="p"/>
                      </m:rPr>
                      <a:rPr lang="el-GR" sz="3200" b="0" i="1" smtClean="0">
                        <a:latin typeface="Cambria Math" panose="02040503050406030204" pitchFamily="18" charset="0"/>
                      </a:rPr>
                      <m:t>λ</m:t>
                    </m:r>
                    <m:r>
                      <a:rPr lang="it-IT" sz="3200" b="0" i="1" smtClean="0">
                        <a:latin typeface="Cambria Math" panose="02040503050406030204" pitchFamily="18" charset="0"/>
                      </a:rPr>
                      <m:t> </m:t>
                    </m:r>
                    <m:r>
                      <a:rPr lang="it-IT" sz="3200" b="0" i="1" smtClean="0">
                        <a:latin typeface="Cambria Math" panose="02040503050406030204" pitchFamily="18" charset="0"/>
                        <a:ea typeface="Cambria Math" panose="02040503050406030204" pitchFamily="18" charset="0"/>
                      </a:rPr>
                      <m:t>𝐴</m:t>
                    </m:r>
                    <m:r>
                      <a:rPr lang="it-IT" sz="3200" b="0" i="1" smtClean="0">
                        <a:latin typeface="Cambria Math" panose="02040503050406030204" pitchFamily="18" charset="0"/>
                        <a:ea typeface="Cambria Math" panose="02040503050406030204" pitchFamily="18" charset="0"/>
                      </a:rPr>
                      <m:t> </m:t>
                    </m:r>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𝑇</m:t>
                        </m:r>
                      </m:num>
                      <m:den>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𝑥</m:t>
                        </m:r>
                      </m:den>
                    </m:f>
                    <m:r>
                      <a:rPr lang="it-IT" sz="3200" b="0" i="1" smtClean="0">
                        <a:latin typeface="Cambria Math" panose="02040503050406030204" pitchFamily="18" charset="0"/>
                        <a:ea typeface="Cambria Math" panose="02040503050406030204" pitchFamily="18" charset="0"/>
                      </a:rPr>
                      <m:t> </m:t>
                    </m:r>
                  </m:oMath>
                </a14:m>
                <a:r>
                  <a:rPr lang="it-IT" sz="3200" dirty="0" smtClean="0"/>
                  <a:t>    </a:t>
                </a:r>
                <a:r>
                  <a:rPr lang="it-IT" dirty="0" smtClean="0"/>
                  <a:t>[W]</a:t>
                </a:r>
                <a:r>
                  <a:rPr lang="it-IT" sz="3200" dirty="0" smtClean="0"/>
                  <a:t>  </a:t>
                </a:r>
                <a:endParaRPr lang="it-IT" sz="32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4468710" y="3293459"/>
                <a:ext cx="3332002" cy="711605"/>
              </a:xfrm>
              <a:prstGeom prst="rect">
                <a:avLst/>
              </a:prstGeom>
              <a:blipFill rotWithShape="0">
                <a:blip r:embed="rId4"/>
                <a:stretch>
                  <a:fillRect/>
                </a:stretch>
              </a:blipFill>
            </p:spPr>
            <p:txBody>
              <a:bodyPr/>
              <a:lstStyle/>
              <a:p>
                <a:r>
                  <a:rPr lang="it-IT">
                    <a:noFill/>
                  </a:rPr>
                  <a:t> </a:t>
                </a:r>
              </a:p>
            </p:txBody>
          </p:sp>
        </mc:Fallback>
      </mc:AlternateContent>
      <p:sp>
        <p:nvSpPr>
          <p:cNvPr id="10" name="Content Placeholder 3"/>
          <p:cNvSpPr txBox="1">
            <a:spLocks/>
          </p:cNvSpPr>
          <p:nvPr/>
        </p:nvSpPr>
        <p:spPr>
          <a:xfrm>
            <a:off x="3779912" y="2255372"/>
            <a:ext cx="4608512"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Materiale Omogeneo</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Materiale Isotropo (proprietà termofisiche indipendenti dalla direzione)</a:t>
            </a:r>
          </a:p>
        </p:txBody>
      </p:sp>
      <mc:AlternateContent xmlns:mc="http://schemas.openxmlformats.org/markup-compatibility/2006" xmlns:a14="http://schemas.microsoft.com/office/drawing/2010/main">
        <mc:Choice Requires="a14">
          <p:sp>
            <p:nvSpPr>
              <p:cNvPr id="15" name="CasellaDiTesto 14"/>
              <p:cNvSpPr txBox="1"/>
              <p:nvPr/>
            </p:nvSpPr>
            <p:spPr>
              <a:xfrm>
                <a:off x="4211960" y="2203611"/>
                <a:ext cx="3990836" cy="711605"/>
              </a:xfrm>
              <a:prstGeom prst="rect">
                <a:avLst/>
              </a:prstGeom>
              <a:noFill/>
            </p:spPr>
            <p:txBody>
              <a:bodyPr wrap="none" lIns="0" tIns="0" rIns="0" bIns="0" rtlCol="0">
                <a:spAutoFit/>
              </a:bodyPr>
              <a:lstStyle/>
              <a:p>
                <a14:m>
                  <m:oMath xmlns:m="http://schemas.openxmlformats.org/officeDocument/2006/math">
                    <m:r>
                      <a:rPr lang="it-IT" sz="3200" b="0" i="1" smtClean="0">
                        <a:latin typeface="Cambria Math" panose="02040503050406030204" pitchFamily="18" charset="0"/>
                      </a:rPr>
                      <m:t>𝑄</m:t>
                    </m:r>
                    <m:r>
                      <a:rPr lang="it-IT" sz="3200" b="0" i="1" smtClean="0">
                        <a:latin typeface="Cambria Math" panose="02040503050406030204" pitchFamily="18" charset="0"/>
                      </a:rPr>
                      <m:t>=−</m:t>
                    </m:r>
                    <m:r>
                      <m:rPr>
                        <m:sty m:val="p"/>
                      </m:rPr>
                      <a:rPr lang="el-GR" sz="3200" b="0" i="1" smtClean="0">
                        <a:latin typeface="Cambria Math" panose="02040503050406030204" pitchFamily="18" charset="0"/>
                      </a:rPr>
                      <m:t>λ</m:t>
                    </m:r>
                    <m:r>
                      <a:rPr lang="it-IT" sz="3200" b="0" i="1" smtClean="0">
                        <a:latin typeface="Cambria Math" panose="02040503050406030204" pitchFamily="18" charset="0"/>
                      </a:rPr>
                      <m:t> </m:t>
                    </m:r>
                    <m:r>
                      <a:rPr lang="it-IT" sz="3200" b="0" i="1" smtClean="0">
                        <a:latin typeface="Cambria Math" panose="02040503050406030204" pitchFamily="18" charset="0"/>
                        <a:ea typeface="Cambria Math" panose="02040503050406030204" pitchFamily="18" charset="0"/>
                      </a:rPr>
                      <m:t>𝐴</m:t>
                    </m:r>
                    <m:r>
                      <a:rPr lang="it-IT" sz="3200" b="0" i="1" smtClean="0">
                        <a:latin typeface="Cambria Math" panose="02040503050406030204" pitchFamily="18" charset="0"/>
                        <a:ea typeface="Cambria Math" panose="02040503050406030204" pitchFamily="18" charset="0"/>
                      </a:rPr>
                      <m:t> </m:t>
                    </m:r>
                    <m:r>
                      <m:rPr>
                        <m:sty m:val="p"/>
                      </m:rPr>
                      <a:rPr lang="el-GR" sz="3200" b="0" i="1" smtClean="0">
                        <a:latin typeface="Cambria Math" panose="02040503050406030204" pitchFamily="18" charset="0"/>
                        <a:ea typeface="Cambria Math" panose="02040503050406030204" pitchFamily="18" charset="0"/>
                      </a:rPr>
                      <m:t>Δτ</m:t>
                    </m:r>
                    <m:r>
                      <a:rPr lang="it-IT" sz="3200" b="0" i="1" smtClean="0">
                        <a:latin typeface="Cambria Math" panose="02040503050406030204" pitchFamily="18" charset="0"/>
                        <a:ea typeface="Cambria Math" panose="02040503050406030204" pitchFamily="18" charset="0"/>
                      </a:rPr>
                      <m:t> </m:t>
                    </m:r>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𝑇</m:t>
                        </m:r>
                      </m:num>
                      <m:den>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𝑥</m:t>
                        </m:r>
                      </m:den>
                    </m:f>
                    <m:r>
                      <a:rPr lang="it-IT" sz="3200" b="0" i="1" smtClean="0">
                        <a:latin typeface="Cambria Math" panose="02040503050406030204" pitchFamily="18" charset="0"/>
                        <a:ea typeface="Cambria Math" panose="02040503050406030204" pitchFamily="18" charset="0"/>
                      </a:rPr>
                      <m:t> </m:t>
                    </m:r>
                  </m:oMath>
                </a14:m>
                <a:r>
                  <a:rPr lang="it-IT" sz="3200" dirty="0" smtClean="0"/>
                  <a:t>    </a:t>
                </a:r>
                <a:r>
                  <a:rPr lang="it-IT" dirty="0" smtClean="0"/>
                  <a:t>[Wh]</a:t>
                </a:r>
                <a:r>
                  <a:rPr lang="it-IT" sz="3200" dirty="0" smtClean="0"/>
                  <a:t>  </a:t>
                </a:r>
                <a:endParaRPr lang="it-IT" sz="3200"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4211960" y="2203611"/>
                <a:ext cx="3990836" cy="711605"/>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2384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42" presetClass="path" presetSubtype="0" accel="50000" decel="50000" fill="hold" grpId="0" nodeType="afterEffect">
                                  <p:stCondLst>
                                    <p:cond delay="0"/>
                                  </p:stCondLst>
                                  <p:childTnLst>
                                    <p:animMotion origin="layout" path="M -3.33333E-6 4.07407E-6 L -3.33333E-6 -0.15811 " pathEditMode="relative" rAng="0" ptsTypes="AA">
                                      <p:cBhvr>
                                        <p:cTn id="13" dur="1000" fill="hold"/>
                                        <p:tgtEl>
                                          <p:spTgt spid="3"/>
                                        </p:tgtEl>
                                        <p:attrNameLst>
                                          <p:attrName>ppt_x</p:attrName>
                                          <p:attrName>ppt_y</p:attrName>
                                        </p:attrNameLst>
                                      </p:cBhvr>
                                      <p:rCtr x="0" y="-7917"/>
                                    </p:animMotion>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9" grpId="0"/>
      <p:bldP spid="14" grpId="0"/>
      <p:bldP spid="3" grpId="0"/>
      <p:bldP spid="3" grpId="1"/>
      <p:bldP spid="10"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Implementazione attraverso interfaccia grafica</a:t>
            </a:r>
            <a:endParaRPr lang="it-IT" sz="1800" b="1" dirty="0">
              <a:latin typeface="Arial Narrow"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364" y="2255509"/>
            <a:ext cx="7167273" cy="4221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20894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smtClean="0">
                <a:latin typeface="Arial Narrow" pitchFamily="34" charset="0"/>
              </a:rPr>
              <a:t>La quarta via: co-simulazione in Building </a:t>
            </a:r>
            <a:r>
              <a:rPr lang="it-IT" b="1" dirty="0" err="1" smtClean="0">
                <a:latin typeface="Arial Narrow" pitchFamily="34" charset="0"/>
              </a:rPr>
              <a:t>Controls</a:t>
            </a:r>
            <a:r>
              <a:rPr lang="it-IT" b="1" dirty="0" smtClean="0">
                <a:latin typeface="Arial Narrow" pitchFamily="34" charset="0"/>
              </a:rPr>
              <a:t> Virtual Test Bed (BCVTB)</a:t>
            </a:r>
            <a:endParaRPr lang="it-IT" sz="1800" b="1" dirty="0">
              <a:latin typeface="Arial Narrow" pitchFamily="34" charset="0"/>
            </a:endParaRPr>
          </a:p>
        </p:txBody>
      </p:sp>
      <p:sp>
        <p:nvSpPr>
          <p:cNvPr id="7" name="Content Placeholder 3"/>
          <p:cNvSpPr txBox="1">
            <a:spLocks/>
          </p:cNvSpPr>
          <p:nvPr/>
        </p:nvSpPr>
        <p:spPr>
          <a:xfrm>
            <a:off x="882000" y="2368800"/>
            <a:ext cx="35280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FontTx/>
              <a:buNone/>
            </a:pPr>
            <a:r>
              <a:rPr lang="it-IT" sz="1600" b="1" kern="0" dirty="0">
                <a:latin typeface="+mj-lt"/>
              </a:rPr>
              <a:t>Metodo di Input: </a:t>
            </a:r>
            <a:r>
              <a:rPr lang="it-IT" sz="1600" kern="0" dirty="0" smtClean="0">
                <a:latin typeface="+mj-lt"/>
              </a:rPr>
              <a:t>Misto grafico + Testuale</a:t>
            </a:r>
            <a:endParaRPr lang="it-IT" sz="1600" kern="0" dirty="0">
              <a:latin typeface="+mj-lt"/>
            </a:endParaRPr>
          </a:p>
          <a:p>
            <a:pPr algn="just">
              <a:spcBef>
                <a:spcPts val="0"/>
              </a:spcBef>
              <a:spcAft>
                <a:spcPts val="600"/>
              </a:spcAft>
              <a:buFont typeface="Wingdings" panose="05000000000000000000" pitchFamily="2" charset="2"/>
              <a:buChar char="v"/>
            </a:pPr>
            <a:r>
              <a:rPr lang="it-IT" sz="1600" kern="0" dirty="0" smtClean="0">
                <a:latin typeface="+mj-lt"/>
              </a:rPr>
              <a:t>Permette a SW di simulazione differenti (es. E+ con </a:t>
            </a:r>
            <a:r>
              <a:rPr lang="it-IT" sz="1600" kern="0" dirty="0" err="1" smtClean="0">
                <a:latin typeface="+mj-lt"/>
              </a:rPr>
              <a:t>Modelica</a:t>
            </a:r>
            <a:r>
              <a:rPr lang="it-IT" sz="1600" kern="0" dirty="0" smtClean="0">
                <a:latin typeface="+mj-lt"/>
              </a:rPr>
              <a:t>) di scambiarsi dati a mano a mano che procedono nella generazione degli output.</a:t>
            </a:r>
          </a:p>
          <a:p>
            <a:pPr algn="just">
              <a:spcBef>
                <a:spcPts val="0"/>
              </a:spcBef>
              <a:spcAft>
                <a:spcPts val="600"/>
              </a:spcAft>
              <a:buFont typeface="Wingdings" panose="05000000000000000000" pitchFamily="2" charset="2"/>
              <a:buChar char="v"/>
            </a:pPr>
            <a:r>
              <a:rPr lang="it-IT" sz="1600" kern="0" dirty="0" smtClean="0">
                <a:latin typeface="+mj-lt"/>
              </a:rPr>
              <a:t>OBIETTIVO: espandere le potenzialità dei singoli programmi e massimizzare le possibilità di personalizzazione del modello.</a:t>
            </a:r>
          </a:p>
          <a:p>
            <a:pPr algn="just">
              <a:spcBef>
                <a:spcPts val="0"/>
              </a:spcBef>
              <a:spcAft>
                <a:spcPts val="600"/>
              </a:spcAft>
              <a:buFont typeface="Wingdings" panose="05000000000000000000" pitchFamily="2" charset="2"/>
              <a:buChar char="v"/>
            </a:pPr>
            <a:r>
              <a:rPr lang="it-IT" sz="1600" kern="0" dirty="0" err="1" smtClean="0">
                <a:latin typeface="+mj-lt"/>
              </a:rPr>
              <a:t>EnergyPlus</a:t>
            </a:r>
            <a:r>
              <a:rPr lang="it-IT" sz="1600" kern="0" dirty="0" smtClean="0">
                <a:latin typeface="+mj-lt"/>
              </a:rPr>
              <a:t> può essere accoppiato a: </a:t>
            </a:r>
          </a:p>
          <a:p>
            <a:pPr lvl="1" algn="just">
              <a:spcBef>
                <a:spcPts val="0"/>
              </a:spcBef>
              <a:spcAft>
                <a:spcPts val="600"/>
              </a:spcAft>
              <a:buFont typeface="Wingdings" panose="05000000000000000000" pitchFamily="2" charset="2"/>
              <a:buChar char="v"/>
            </a:pPr>
            <a:r>
              <a:rPr lang="it-IT" sz="1600" kern="0" dirty="0" smtClean="0">
                <a:latin typeface="+mj-lt"/>
              </a:rPr>
              <a:t>MATLAB/</a:t>
            </a:r>
            <a:r>
              <a:rPr lang="it-IT" sz="1600" kern="0" dirty="0" err="1" smtClean="0">
                <a:latin typeface="+mj-lt"/>
              </a:rPr>
              <a:t>Simulink</a:t>
            </a:r>
            <a:endParaRPr lang="it-IT" sz="1600" kern="0" dirty="0" smtClean="0">
              <a:latin typeface="+mj-lt"/>
            </a:endParaRPr>
          </a:p>
          <a:p>
            <a:pPr lvl="1" algn="just">
              <a:spcBef>
                <a:spcPts val="0"/>
              </a:spcBef>
              <a:spcAft>
                <a:spcPts val="600"/>
              </a:spcAft>
              <a:buFont typeface="Wingdings" panose="05000000000000000000" pitchFamily="2" charset="2"/>
              <a:buChar char="v"/>
            </a:pPr>
            <a:r>
              <a:rPr lang="it-IT" sz="1600" kern="0" dirty="0" err="1" smtClean="0">
                <a:latin typeface="+mj-lt"/>
              </a:rPr>
              <a:t>Modelica</a:t>
            </a:r>
            <a:r>
              <a:rPr lang="it-IT" sz="1600" kern="0" dirty="0" smtClean="0">
                <a:latin typeface="+mj-lt"/>
              </a:rPr>
              <a:t> </a:t>
            </a:r>
          </a:p>
          <a:p>
            <a:pPr lvl="1" algn="just">
              <a:spcBef>
                <a:spcPts val="0"/>
              </a:spcBef>
              <a:spcAft>
                <a:spcPts val="600"/>
              </a:spcAft>
              <a:buFont typeface="Wingdings" panose="05000000000000000000" pitchFamily="2" charset="2"/>
              <a:buChar char="v"/>
            </a:pPr>
            <a:r>
              <a:rPr lang="it-IT" sz="1600" kern="0" dirty="0" err="1" smtClean="0">
                <a:latin typeface="+mj-lt"/>
              </a:rPr>
              <a:t>Ptolemy</a:t>
            </a:r>
            <a:endParaRPr lang="it-IT" sz="1600" kern="0" dirty="0" smtClean="0">
              <a:latin typeface="+mj-lt"/>
            </a:endParaRPr>
          </a:p>
          <a:p>
            <a:pPr lvl="1" algn="just">
              <a:spcBef>
                <a:spcPts val="0"/>
              </a:spcBef>
              <a:spcAft>
                <a:spcPts val="600"/>
              </a:spcAft>
              <a:buFont typeface="Wingdings" panose="05000000000000000000" pitchFamily="2" charset="2"/>
              <a:buChar char="v"/>
            </a:pPr>
            <a:r>
              <a:rPr lang="it-IT" sz="1600" kern="0" dirty="0" err="1" smtClean="0">
                <a:latin typeface="+mj-lt"/>
              </a:rPr>
              <a:t>Radiance</a:t>
            </a:r>
            <a:endParaRPr lang="it-IT" sz="1200" kern="0" dirty="0">
              <a:latin typeface="+mj-lt"/>
            </a:endParaRPr>
          </a:p>
        </p:txBody>
      </p:sp>
      <p:sp>
        <p:nvSpPr>
          <p:cNvPr id="8" name="Content Placeholder 3"/>
          <p:cNvSpPr txBox="1">
            <a:spLocks/>
          </p:cNvSpPr>
          <p:nvPr/>
        </p:nvSpPr>
        <p:spPr>
          <a:xfrm>
            <a:off x="4690517" y="2368800"/>
            <a:ext cx="3492000"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None/>
            </a:pPr>
            <a:r>
              <a:rPr lang="it-IT" sz="1600" b="1" kern="0" dirty="0">
                <a:latin typeface="Arial Narrow" panose="020B0606020202030204" pitchFamily="34" charset="0"/>
              </a:rPr>
              <a:t>Pro</a:t>
            </a:r>
          </a:p>
          <a:p>
            <a:pPr algn="just">
              <a:spcBef>
                <a:spcPts val="0"/>
              </a:spcBef>
              <a:spcAft>
                <a:spcPts val="600"/>
              </a:spcAft>
              <a:buFont typeface="Wingdings" panose="05000000000000000000" pitchFamily="2" charset="2"/>
              <a:buChar char="v"/>
            </a:pPr>
            <a:r>
              <a:rPr lang="it-IT" sz="1600" kern="0" dirty="0" err="1" smtClean="0">
                <a:latin typeface="Arial Narrow" panose="020B0606020202030204" pitchFamily="34" charset="0"/>
              </a:rPr>
              <a:t>OpenSource</a:t>
            </a:r>
            <a:endParaRPr lang="it-IT" sz="1600" kern="0" dirty="0" smtClean="0">
              <a:latin typeface="Arial Narrow" panose="020B0606020202030204" pitchFamily="34" charset="0"/>
            </a:endParaRP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Aumenta le possibilità di simulazione</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Consente lo sviluppo di nuovi algoritmi di controllo</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Consente di sviluppare nuovi sistemi HVAC o di simulare soluzioni non ancora implementate nel SW di calcolo.</a:t>
            </a:r>
            <a:endParaRPr lang="it-IT" sz="1600" kern="0" dirty="0">
              <a:latin typeface="Arial Narrow" panose="020B0606020202030204" pitchFamily="34" charset="0"/>
            </a:endParaRPr>
          </a:p>
          <a:p>
            <a:pPr marL="0" indent="0" algn="just">
              <a:spcBef>
                <a:spcPts val="0"/>
              </a:spcBef>
              <a:spcAft>
                <a:spcPts val="600"/>
              </a:spcAft>
              <a:buNone/>
            </a:pPr>
            <a:r>
              <a:rPr lang="it-IT" sz="1600" b="1" kern="0" dirty="0">
                <a:latin typeface="Arial Narrow" panose="020B0606020202030204" pitchFamily="34" charset="0"/>
              </a:rPr>
              <a:t>Contro</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Occorre essere utenti esperti di più SW</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Capacità di </a:t>
            </a:r>
            <a:r>
              <a:rPr lang="it-IT" sz="1600" kern="0" dirty="0" err="1" smtClean="0">
                <a:latin typeface="Arial Narrow" panose="020B0606020202030204" pitchFamily="34" charset="0"/>
              </a:rPr>
              <a:t>coding</a:t>
            </a:r>
            <a:r>
              <a:rPr lang="it-IT" sz="1600" kern="0" dirty="0" smtClean="0">
                <a:latin typeface="Arial Narrow" panose="020B0606020202030204" pitchFamily="34" charset="0"/>
              </a:rPr>
              <a:t> necessarie</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Scarsa flessibilità di modifica</a:t>
            </a:r>
            <a:endParaRPr lang="it-IT" sz="1600" kern="0" dirty="0">
              <a:latin typeface="Arial Narrow" panose="020B0606020202030204" pitchFamily="34" charset="0"/>
            </a:endParaRPr>
          </a:p>
        </p:txBody>
      </p:sp>
    </p:spTree>
    <p:extLst>
      <p:ext uri="{BB962C8B-B14F-4D97-AF65-F5344CB8AC3E}">
        <p14:creationId xmlns:p14="http://schemas.microsoft.com/office/powerpoint/2010/main" val="1656978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42</a:t>
            </a:fld>
            <a:endParaRPr lang="it-IT" sz="1400">
              <a:solidFill>
                <a:schemeClr val="bg1"/>
              </a:solidFill>
            </a:endParaRPr>
          </a:p>
        </p:txBody>
      </p:sp>
      <p:sp>
        <p:nvSpPr>
          <p:cNvPr id="20" name="Text Box 6"/>
          <p:cNvSpPr txBox="1">
            <a:spLocks noChangeArrowheads="1"/>
          </p:cNvSpPr>
          <p:nvPr/>
        </p:nvSpPr>
        <p:spPr bwMode="auto">
          <a:xfrm>
            <a:off x="551426" y="2276872"/>
            <a:ext cx="4884670" cy="2277547"/>
          </a:xfrm>
          <a:prstGeom prst="rect">
            <a:avLst/>
          </a:prstGeom>
          <a:noFill/>
          <a:ln w="9525">
            <a:noFill/>
            <a:miter lim="800000"/>
            <a:headEnd/>
            <a:tailEnd type="none" w="lg" len="lg"/>
          </a:ln>
        </p:spPr>
        <p:txBody>
          <a:bodyPr wrap="square">
            <a:spAutoFit/>
          </a:bodyPr>
          <a:lstStyle/>
          <a:p>
            <a:pPr algn="just" eaLnBrk="0" hangingPunct="0">
              <a:spcAft>
                <a:spcPts val="1800"/>
              </a:spcAft>
            </a:pPr>
            <a:r>
              <a:rPr lang="it-IT" sz="1600" dirty="0" smtClean="0">
                <a:latin typeface="Arial Narrow" pitchFamily="34" charset="0"/>
              </a:rPr>
              <a:t>La </a:t>
            </a:r>
            <a:r>
              <a:rPr lang="it-IT" sz="1600" dirty="0">
                <a:latin typeface="Arial Narrow" pitchFamily="34" charset="0"/>
              </a:rPr>
              <a:t>costruzione del </a:t>
            </a:r>
            <a:r>
              <a:rPr lang="it-IT" sz="1600" dirty="0" smtClean="0">
                <a:latin typeface="Arial Narrow" pitchFamily="34" charset="0"/>
              </a:rPr>
              <a:t>modello </a:t>
            </a:r>
            <a:r>
              <a:rPr lang="it-IT" sz="1600" dirty="0">
                <a:latin typeface="Arial Narrow" pitchFamily="34" charset="0"/>
              </a:rPr>
              <a:t>avviene attraverso il SW di modellazione 3D Google </a:t>
            </a:r>
            <a:r>
              <a:rPr lang="it-IT" sz="1600" dirty="0" err="1">
                <a:latin typeface="Arial Narrow" pitchFamily="34" charset="0"/>
              </a:rPr>
              <a:t>SketchUp</a:t>
            </a:r>
            <a:r>
              <a:rPr lang="it-IT" sz="1600" dirty="0">
                <a:latin typeface="Arial Narrow" pitchFamily="34" charset="0"/>
              </a:rPr>
              <a:t>. Con </a:t>
            </a:r>
            <a:r>
              <a:rPr lang="it-IT" sz="1600" dirty="0" smtClean="0">
                <a:latin typeface="Arial Narrow" pitchFamily="34" charset="0"/>
              </a:rPr>
              <a:t>alcuni </a:t>
            </a:r>
            <a:r>
              <a:rPr lang="it-IT" sz="1600" dirty="0">
                <a:latin typeface="Arial Narrow" pitchFamily="34" charset="0"/>
              </a:rPr>
              <a:t>semplici comandi il plug-in OpenStudio permette di definire: </a:t>
            </a:r>
          </a:p>
          <a:p>
            <a:pPr marL="742950" lvl="1" indent="-285750" algn="just" eaLnBrk="0" hangingPunct="0">
              <a:spcAft>
                <a:spcPts val="600"/>
              </a:spcAft>
              <a:buFont typeface="Wingdings" panose="05000000000000000000" pitchFamily="2" charset="2"/>
              <a:buChar char="v"/>
            </a:pPr>
            <a:r>
              <a:rPr lang="it-IT" sz="1600" dirty="0">
                <a:solidFill>
                  <a:schemeClr val="tx1"/>
                </a:solidFill>
                <a:latin typeface="Arial Narrow" pitchFamily="34" charset="0"/>
              </a:rPr>
              <a:t>Zone termiche e relative caratteristiche</a:t>
            </a:r>
          </a:p>
          <a:p>
            <a:pPr marL="742950" lvl="1" indent="-285750" algn="just" eaLnBrk="0" hangingPunct="0">
              <a:spcAft>
                <a:spcPts val="600"/>
              </a:spcAft>
              <a:buFont typeface="Wingdings" panose="05000000000000000000" pitchFamily="2" charset="2"/>
              <a:buChar char="v"/>
            </a:pPr>
            <a:r>
              <a:rPr lang="it-IT" sz="1600" dirty="0">
                <a:latin typeface="Arial Narrow" pitchFamily="34" charset="0"/>
              </a:rPr>
              <a:t>Orientamento dell’edificio </a:t>
            </a:r>
          </a:p>
          <a:p>
            <a:pPr marL="742950" lvl="1" indent="-285750" algn="just" eaLnBrk="0" hangingPunct="0">
              <a:spcAft>
                <a:spcPts val="600"/>
              </a:spcAft>
              <a:buFont typeface="Wingdings" panose="05000000000000000000" pitchFamily="2" charset="2"/>
              <a:buChar char="v"/>
            </a:pPr>
            <a:r>
              <a:rPr lang="it-IT" sz="1600" dirty="0">
                <a:solidFill>
                  <a:schemeClr val="tx1"/>
                </a:solidFill>
                <a:latin typeface="Arial Narrow" pitchFamily="34" charset="0"/>
              </a:rPr>
              <a:t>Caratteristiche degli aggetti</a:t>
            </a:r>
          </a:p>
          <a:p>
            <a:pPr marL="742950" lvl="1" indent="-285750" algn="just" eaLnBrk="0" hangingPunct="0">
              <a:spcAft>
                <a:spcPts val="600"/>
              </a:spcAft>
              <a:buFont typeface="Wingdings" panose="05000000000000000000" pitchFamily="2" charset="2"/>
              <a:buChar char="v"/>
            </a:pPr>
            <a:r>
              <a:rPr lang="it-IT" sz="1600" dirty="0">
                <a:latin typeface="Arial Narrow" pitchFamily="34" charset="0"/>
              </a:rPr>
              <a:t>Posizione degli ombreggiamenti presenti nel contesto</a:t>
            </a:r>
            <a:endParaRPr lang="it-IT" sz="1600" dirty="0">
              <a:solidFill>
                <a:schemeClr val="tx1"/>
              </a:solidFill>
              <a:latin typeface="Arial Narrow" pitchFamily="34" charset="0"/>
            </a:endParaRPr>
          </a:p>
        </p:txBody>
      </p:sp>
      <p:pic>
        <p:nvPicPr>
          <p:cNvPr id="21" name="Immagine 20" descr="openstudio2.jpg"/>
          <p:cNvPicPr>
            <a:picLocks noChangeAspect="1"/>
          </p:cNvPicPr>
          <p:nvPr/>
        </p:nvPicPr>
        <p:blipFill>
          <a:blip r:embed="rId3" cstate="print"/>
          <a:stretch>
            <a:fillRect/>
          </a:stretch>
        </p:blipFill>
        <p:spPr>
          <a:xfrm>
            <a:off x="5616495" y="2336163"/>
            <a:ext cx="3257550" cy="2371725"/>
          </a:xfrm>
          <a:prstGeom prst="rect">
            <a:avLst/>
          </a:prstGeom>
          <a:ln>
            <a:noFill/>
          </a:ln>
          <a:effectLst>
            <a:outerShdw blurRad="292100" dist="139700" dir="2700000" algn="tl" rotWithShape="0">
              <a:srgbClr val="333333">
                <a:alpha val="65000"/>
              </a:srgbClr>
            </a:outerShdw>
          </a:effectLst>
        </p:spPr>
      </p:pic>
      <p:sp>
        <p:nvSpPr>
          <p:cNvPr id="30" name="CasellaDiTesto 29"/>
          <p:cNvSpPr txBox="1"/>
          <p:nvPr/>
        </p:nvSpPr>
        <p:spPr>
          <a:xfrm>
            <a:off x="5519979" y="4784435"/>
            <a:ext cx="2087431" cy="276999"/>
          </a:xfrm>
          <a:prstGeom prst="rect">
            <a:avLst/>
          </a:prstGeom>
          <a:noFill/>
        </p:spPr>
        <p:txBody>
          <a:bodyPr wrap="none">
            <a:spAutoFit/>
          </a:bodyPr>
          <a:lstStyle/>
          <a:p>
            <a:pPr>
              <a:defRPr/>
            </a:pPr>
            <a:r>
              <a:rPr lang="it-IT" sz="1200" dirty="0">
                <a:latin typeface="+mj-lt"/>
              </a:rPr>
              <a:t>Modellazione in Google </a:t>
            </a:r>
            <a:r>
              <a:rPr lang="it-IT" sz="1200" dirty="0" err="1">
                <a:latin typeface="+mj-lt"/>
              </a:rPr>
              <a:t>SketchUp</a:t>
            </a:r>
            <a:endParaRPr lang="it-IT" sz="1200" b="0" dirty="0">
              <a:latin typeface="+mj-lt"/>
            </a:endParaRPr>
          </a:p>
        </p:txBody>
      </p:sp>
      <p:sp>
        <p:nvSpPr>
          <p:cNvPr id="17"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Costruzione del Modello in 4 fasi. Fase I: Modellazione Geometrica</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43</a:t>
            </a:fld>
            <a:endParaRPr lang="it-IT" sz="1400">
              <a:solidFill>
                <a:schemeClr val="bg1"/>
              </a:solidFill>
            </a:endParaRPr>
          </a:p>
        </p:txBody>
      </p:sp>
      <p:grpSp>
        <p:nvGrpSpPr>
          <p:cNvPr id="33" name="Gruppo 32"/>
          <p:cNvGrpSpPr/>
          <p:nvPr/>
        </p:nvGrpSpPr>
        <p:grpSpPr>
          <a:xfrm>
            <a:off x="3746338" y="3140126"/>
            <a:ext cx="5146142" cy="3193702"/>
            <a:chOff x="3746338" y="2132856"/>
            <a:chExt cx="5146142" cy="3193702"/>
          </a:xfrm>
        </p:grpSpPr>
        <p:pic>
          <p:nvPicPr>
            <p:cNvPr id="16" name="Immagine 43" descr="14. Implementazione dei dati di input.png"/>
            <p:cNvPicPr>
              <a:picLocks noChangeAspect="1"/>
            </p:cNvPicPr>
            <p:nvPr/>
          </p:nvPicPr>
          <p:blipFill>
            <a:blip r:embed="rId3" cstate="print"/>
            <a:srcRect/>
            <a:stretch>
              <a:fillRect/>
            </a:stretch>
          </p:blipFill>
          <p:spPr bwMode="auto">
            <a:xfrm>
              <a:off x="3852480" y="2132856"/>
              <a:ext cx="5040000" cy="2834996"/>
            </a:xfrm>
            <a:prstGeom prst="rect">
              <a:avLst/>
            </a:prstGeom>
            <a:ln>
              <a:noFill/>
            </a:ln>
            <a:effectLst>
              <a:outerShdw blurRad="292100" dist="139700" dir="2700000" algn="tl" rotWithShape="0">
                <a:srgbClr val="333333">
                  <a:alpha val="65000"/>
                </a:srgbClr>
              </a:outerShdw>
            </a:effectLst>
          </p:spPr>
        </p:pic>
        <p:sp>
          <p:nvSpPr>
            <p:cNvPr id="19" name="CasellaDiTesto 18"/>
            <p:cNvSpPr txBox="1"/>
            <p:nvPr/>
          </p:nvSpPr>
          <p:spPr>
            <a:xfrm>
              <a:off x="3746338" y="5049559"/>
              <a:ext cx="4102405" cy="276999"/>
            </a:xfrm>
            <a:prstGeom prst="rect">
              <a:avLst/>
            </a:prstGeom>
            <a:noFill/>
          </p:spPr>
          <p:txBody>
            <a:bodyPr wrap="none">
              <a:spAutoFit/>
            </a:bodyPr>
            <a:lstStyle/>
            <a:p>
              <a:pPr>
                <a:defRPr/>
              </a:pPr>
              <a:r>
                <a:rPr lang="it-IT" sz="1200" dirty="0">
                  <a:latin typeface="+mj-lt"/>
                </a:rPr>
                <a:t>Implementazione dei dati di input attraverso l’IDF Editor di EnergyPlus</a:t>
              </a:r>
              <a:endParaRPr lang="it-IT" sz="1200" b="0" dirty="0">
                <a:latin typeface="+mj-lt"/>
              </a:endParaRPr>
            </a:p>
          </p:txBody>
        </p:sp>
      </p:grpSp>
      <p:sp>
        <p:nvSpPr>
          <p:cNvPr id="30" name="Text Box 6"/>
          <p:cNvSpPr txBox="1">
            <a:spLocks noChangeArrowheads="1"/>
          </p:cNvSpPr>
          <p:nvPr/>
        </p:nvSpPr>
        <p:spPr bwMode="auto">
          <a:xfrm>
            <a:off x="551426" y="2276872"/>
            <a:ext cx="7548966" cy="584775"/>
          </a:xfrm>
          <a:prstGeom prst="rect">
            <a:avLst/>
          </a:prstGeom>
          <a:noFill/>
          <a:ln w="9525">
            <a:noFill/>
            <a:miter lim="800000"/>
            <a:headEnd/>
            <a:tailEnd type="none" w="lg" len="lg"/>
          </a:ln>
        </p:spPr>
        <p:txBody>
          <a:bodyPr wrap="square">
            <a:spAutoFit/>
          </a:bodyPr>
          <a:lstStyle/>
          <a:p>
            <a:pPr algn="just" eaLnBrk="0" hangingPunct="0"/>
            <a:r>
              <a:rPr lang="it-IT" sz="1600" dirty="0">
                <a:latin typeface="Arial Narrow" pitchFamily="34" charset="0"/>
              </a:rPr>
              <a:t>L’implementazione dei dati di input avviene attraverso l’</a:t>
            </a:r>
            <a:r>
              <a:rPr lang="it-IT" sz="1600" dirty="0">
                <a:latin typeface="Arial Narrow" pitchFamily="34" charset="0"/>
                <a:hlinkClick r:id="rId4" action="ppaction://program"/>
              </a:rPr>
              <a:t>IDF Editor di EnergyPlus</a:t>
            </a:r>
            <a:r>
              <a:rPr lang="it-IT" sz="1600" dirty="0">
                <a:latin typeface="Arial Narrow" pitchFamily="34" charset="0"/>
              </a:rPr>
              <a:t>, unica interfaccia nativa che si frappone tra l’utente e la compilazione testuale delle informazioni da simulare: </a:t>
            </a:r>
            <a:endParaRPr lang="it-IT" sz="1600" dirty="0">
              <a:solidFill>
                <a:schemeClr val="tx1"/>
              </a:solidFill>
              <a:latin typeface="Arial Narrow" pitchFamily="34" charset="0"/>
            </a:endParaRPr>
          </a:p>
        </p:txBody>
      </p:sp>
      <p:sp>
        <p:nvSpPr>
          <p:cNvPr id="31" name="Text Box 6"/>
          <p:cNvSpPr txBox="1">
            <a:spLocks noChangeArrowheads="1"/>
          </p:cNvSpPr>
          <p:nvPr/>
        </p:nvSpPr>
        <p:spPr bwMode="auto">
          <a:xfrm>
            <a:off x="551426" y="3024570"/>
            <a:ext cx="3084469" cy="3524042"/>
          </a:xfrm>
          <a:prstGeom prst="rect">
            <a:avLst/>
          </a:prstGeom>
          <a:noFill/>
          <a:ln w="9525">
            <a:noFill/>
            <a:miter lim="800000"/>
            <a:headEnd/>
            <a:tailEnd type="none" w="lg" len="lg"/>
          </a:ln>
        </p:spPr>
        <p:txBody>
          <a:bodyPr wrap="square">
            <a:spAutoFit/>
          </a:bodyPr>
          <a:lstStyle/>
          <a:p>
            <a:pPr marL="285750" indent="-285750" algn="just" eaLnBrk="0" hangingPunct="0">
              <a:spcAft>
                <a:spcPts val="600"/>
              </a:spcAft>
              <a:buFont typeface="Wingdings" panose="05000000000000000000" pitchFamily="2" charset="2"/>
              <a:buChar char="v"/>
            </a:pPr>
            <a:r>
              <a:rPr lang="it-IT" sz="1600" dirty="0">
                <a:latin typeface="Arial Narrow" pitchFamily="34" charset="0"/>
              </a:rPr>
              <a:t>É organizzato in moduli e ogni modulo in sottocategorie che ne definiscono i contenuti.</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Ogni sottocategoria può essere descritta attraverso la compilazione di uno o più oggetti che, insieme, vanno a definire le caratteristiche del modello.</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Anche l’ottenimento dei risultati è veicolato attraverso la creazione di uno più oggetti.</a:t>
            </a:r>
          </a:p>
          <a:p>
            <a:pPr marL="285750" indent="-285750" algn="just" eaLnBrk="0" hangingPunct="0">
              <a:spcAft>
                <a:spcPts val="600"/>
              </a:spcAft>
              <a:buFont typeface="Wingdings" panose="05000000000000000000" pitchFamily="2" charset="2"/>
              <a:buChar char="v"/>
            </a:pPr>
            <a:r>
              <a:rPr lang="it-IT" sz="1600" dirty="0">
                <a:latin typeface="Arial Narrow" pitchFamily="34" charset="0"/>
              </a:rPr>
              <a:t>La compilazione degli oggetti è di tipo alfanumerico.</a:t>
            </a:r>
          </a:p>
        </p:txBody>
      </p:sp>
      <p:sp>
        <p:nvSpPr>
          <p:cNvPr id="18"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Fase II: Implementazione dei dati di input e definizione degli output</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44</a:t>
            </a:fld>
            <a:endParaRPr lang="it-IT" sz="1400">
              <a:solidFill>
                <a:schemeClr val="bg1"/>
              </a:solidFill>
            </a:endParaRPr>
          </a:p>
        </p:txBody>
      </p:sp>
      <p:sp>
        <p:nvSpPr>
          <p:cNvPr id="19" name="CasellaDiTesto 18"/>
          <p:cNvSpPr txBox="1"/>
          <p:nvPr/>
        </p:nvSpPr>
        <p:spPr>
          <a:xfrm>
            <a:off x="3746338" y="6056829"/>
            <a:ext cx="2372765" cy="276999"/>
          </a:xfrm>
          <a:prstGeom prst="rect">
            <a:avLst/>
          </a:prstGeom>
          <a:noFill/>
        </p:spPr>
        <p:txBody>
          <a:bodyPr wrap="none">
            <a:spAutoFit/>
          </a:bodyPr>
          <a:lstStyle/>
          <a:p>
            <a:pPr>
              <a:defRPr/>
            </a:pPr>
            <a:r>
              <a:rPr lang="it-IT" sz="1200" dirty="0">
                <a:latin typeface="+mj-lt"/>
              </a:rPr>
              <a:t>Lancio della simulazione in EnergyPlus</a:t>
            </a:r>
            <a:endParaRPr lang="it-IT" sz="1200" b="0" dirty="0">
              <a:latin typeface="+mj-lt"/>
            </a:endParaRPr>
          </a:p>
        </p:txBody>
      </p:sp>
      <p:sp>
        <p:nvSpPr>
          <p:cNvPr id="30" name="Text Box 6"/>
          <p:cNvSpPr txBox="1">
            <a:spLocks noChangeArrowheads="1"/>
          </p:cNvSpPr>
          <p:nvPr/>
        </p:nvSpPr>
        <p:spPr bwMode="auto">
          <a:xfrm>
            <a:off x="551426" y="2276872"/>
            <a:ext cx="7548966" cy="584775"/>
          </a:xfrm>
          <a:prstGeom prst="rect">
            <a:avLst/>
          </a:prstGeom>
          <a:noFill/>
          <a:ln w="9525">
            <a:noFill/>
            <a:miter lim="800000"/>
            <a:headEnd/>
            <a:tailEnd type="none" w="lg" len="lg"/>
          </a:ln>
        </p:spPr>
        <p:txBody>
          <a:bodyPr wrap="square">
            <a:spAutoFit/>
          </a:bodyPr>
          <a:lstStyle/>
          <a:p>
            <a:pPr algn="just" eaLnBrk="0" hangingPunct="0"/>
            <a:r>
              <a:rPr lang="it-IT" sz="1600" dirty="0">
                <a:latin typeface="Arial Narrow" pitchFamily="34" charset="0"/>
              </a:rPr>
              <a:t>Dopo aver implementato i dati di input e definito gli output all’Interno dell’IDF Editor di EnergyPlus, è possibile lanciare la simulazione. I possibili esiti, a prescindere dalla qualità dei risultati, sono due:</a:t>
            </a:r>
            <a:endParaRPr lang="it-IT" sz="1600" dirty="0">
              <a:solidFill>
                <a:schemeClr val="tx1"/>
              </a:solidFill>
              <a:latin typeface="Arial Narrow" pitchFamily="34" charset="0"/>
            </a:endParaRPr>
          </a:p>
        </p:txBody>
      </p:sp>
      <p:sp>
        <p:nvSpPr>
          <p:cNvPr id="31" name="Text Box 6"/>
          <p:cNvSpPr txBox="1">
            <a:spLocks noChangeArrowheads="1"/>
          </p:cNvSpPr>
          <p:nvPr/>
        </p:nvSpPr>
        <p:spPr bwMode="auto">
          <a:xfrm>
            <a:off x="551426" y="3021460"/>
            <a:ext cx="3084469" cy="3370153"/>
          </a:xfrm>
          <a:prstGeom prst="rect">
            <a:avLst/>
          </a:prstGeom>
          <a:noFill/>
          <a:ln w="9525">
            <a:noFill/>
            <a:miter lim="800000"/>
            <a:headEnd/>
            <a:tailEnd type="none" w="lg" len="lg"/>
          </a:ln>
        </p:spPr>
        <p:txBody>
          <a:bodyPr wrap="square">
            <a:spAutoFit/>
          </a:bodyPr>
          <a:lstStyle/>
          <a:p>
            <a:pPr marL="285750" indent="-285750" algn="just" eaLnBrk="0" hangingPunct="0">
              <a:spcAft>
                <a:spcPts val="600"/>
              </a:spcAft>
              <a:buFont typeface="Wingdings" panose="05000000000000000000" pitchFamily="2" charset="2"/>
              <a:buChar char="v"/>
            </a:pPr>
            <a:r>
              <a:rPr lang="it-IT" sz="1600" dirty="0">
                <a:latin typeface="Arial Narrow" pitchFamily="34" charset="0"/>
              </a:rPr>
              <a:t>La simulazione è andata a buon fine e il motore di calcolo ha ultimato tutte le operazioni → è dunque possibile procedere con la valutazione dei risultati ottenuti.</a:t>
            </a:r>
          </a:p>
          <a:p>
            <a:pPr marL="285750" indent="-285750" algn="just" eaLnBrk="0" hangingPunct="0">
              <a:buFont typeface="Wingdings" panose="05000000000000000000" pitchFamily="2" charset="2"/>
              <a:buChar char="v"/>
            </a:pPr>
            <a:r>
              <a:rPr lang="it-IT" sz="1600" dirty="0">
                <a:latin typeface="Arial Narrow" pitchFamily="34" charset="0"/>
              </a:rPr>
              <a:t>Il motore di calcolo non è stato in grado di terminare la simulazione per la presenza di uno o più errori all’interno del modello → dopo aver preso visione degli errori, bisogna apportare gli opportuni correttivi al modello attraverso l’IDF Editor (Fase II)</a:t>
            </a:r>
          </a:p>
        </p:txBody>
      </p:sp>
      <p:pic>
        <p:nvPicPr>
          <p:cNvPr id="17" name="Immagine 51" descr="15. Lancio della simulazione.png"/>
          <p:cNvPicPr>
            <a:picLocks noChangeAspect="1"/>
          </p:cNvPicPr>
          <p:nvPr/>
        </p:nvPicPr>
        <p:blipFill>
          <a:blip r:embed="rId3" cstate="print"/>
          <a:srcRect/>
          <a:stretch>
            <a:fillRect/>
          </a:stretch>
        </p:blipFill>
        <p:spPr bwMode="auto">
          <a:xfrm>
            <a:off x="3851162" y="3129093"/>
            <a:ext cx="5040000" cy="2835351"/>
          </a:xfrm>
          <a:prstGeom prst="rect">
            <a:avLst/>
          </a:prstGeom>
          <a:ln>
            <a:noFill/>
          </a:ln>
          <a:effectLst>
            <a:outerShdw blurRad="292100" dist="139700" dir="2700000" algn="tl" rotWithShape="0">
              <a:srgbClr val="333333">
                <a:alpha val="65000"/>
              </a:srgbClr>
            </a:outerShdw>
          </a:effectLst>
        </p:spPr>
      </p:pic>
      <p:sp>
        <p:nvSpPr>
          <p:cNvPr id="13"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Fase III: Lancio della Simulazione</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58" descr="16. Visualizzazione dei risultati con Result Viewer.png"/>
          <p:cNvPicPr>
            <a:picLocks noChangeAspect="1"/>
          </p:cNvPicPr>
          <p:nvPr/>
        </p:nvPicPr>
        <p:blipFill>
          <a:blip r:embed="rId3" cstate="print"/>
          <a:srcRect/>
          <a:stretch>
            <a:fillRect/>
          </a:stretch>
        </p:blipFill>
        <p:spPr bwMode="auto">
          <a:xfrm>
            <a:off x="3852480" y="3129093"/>
            <a:ext cx="5040000" cy="2834997"/>
          </a:xfrm>
          <a:prstGeom prst="rect">
            <a:avLst/>
          </a:prstGeom>
          <a:ln>
            <a:noFill/>
          </a:ln>
          <a:effectLst>
            <a:outerShdw blurRad="292100" dist="139700" dir="2700000" algn="tl" rotWithShape="0">
              <a:srgbClr val="333333">
                <a:alpha val="65000"/>
              </a:srgbClr>
            </a:outerShdw>
          </a:effectLst>
        </p:spPr>
      </p:pic>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45</a:t>
            </a:fld>
            <a:endParaRPr lang="it-IT" sz="1400">
              <a:solidFill>
                <a:schemeClr val="bg1"/>
              </a:solidFill>
            </a:endParaRPr>
          </a:p>
        </p:txBody>
      </p:sp>
      <p:sp>
        <p:nvSpPr>
          <p:cNvPr id="19" name="CasellaDiTesto 18"/>
          <p:cNvSpPr txBox="1"/>
          <p:nvPr/>
        </p:nvSpPr>
        <p:spPr>
          <a:xfrm>
            <a:off x="3746338" y="6056829"/>
            <a:ext cx="4274375" cy="276999"/>
          </a:xfrm>
          <a:prstGeom prst="rect">
            <a:avLst/>
          </a:prstGeom>
          <a:noFill/>
        </p:spPr>
        <p:txBody>
          <a:bodyPr wrap="none">
            <a:spAutoFit/>
          </a:bodyPr>
          <a:lstStyle/>
          <a:p>
            <a:pPr>
              <a:defRPr/>
            </a:pPr>
            <a:r>
              <a:rPr lang="it-IT" sz="1200" dirty="0">
                <a:latin typeface="+mj-lt"/>
              </a:rPr>
              <a:t>Visualizzazione grafica dei risultati attraverso OpenStudio Results Viewer</a:t>
            </a:r>
            <a:endParaRPr lang="it-IT" sz="1200" b="0" dirty="0">
              <a:latin typeface="+mj-lt"/>
            </a:endParaRPr>
          </a:p>
        </p:txBody>
      </p:sp>
      <p:sp>
        <p:nvSpPr>
          <p:cNvPr id="30" name="Text Box 6"/>
          <p:cNvSpPr txBox="1">
            <a:spLocks noChangeArrowheads="1"/>
          </p:cNvSpPr>
          <p:nvPr/>
        </p:nvSpPr>
        <p:spPr bwMode="auto">
          <a:xfrm>
            <a:off x="551426" y="2276872"/>
            <a:ext cx="7548966" cy="584775"/>
          </a:xfrm>
          <a:prstGeom prst="rect">
            <a:avLst/>
          </a:prstGeom>
          <a:noFill/>
          <a:ln w="9525">
            <a:noFill/>
            <a:miter lim="800000"/>
            <a:headEnd/>
            <a:tailEnd type="none" w="lg" len="lg"/>
          </a:ln>
        </p:spPr>
        <p:txBody>
          <a:bodyPr wrap="square">
            <a:spAutoFit/>
          </a:bodyPr>
          <a:lstStyle/>
          <a:p>
            <a:pPr algn="just" eaLnBrk="0" hangingPunct="0"/>
            <a:r>
              <a:rPr lang="it-IT" sz="1600" dirty="0">
                <a:latin typeface="Arial Narrow" pitchFamily="34" charset="0"/>
              </a:rPr>
              <a:t>Al termine della simulazione è possibile consultare i risultati ottenuti e valutarne la coerenza con il visualizzatore </a:t>
            </a:r>
            <a:r>
              <a:rPr lang="it-IT" sz="1600" b="1" dirty="0">
                <a:latin typeface="Arial Narrow" pitchFamily="34" charset="0"/>
              </a:rPr>
              <a:t>OpenStudio Results Viewer</a:t>
            </a:r>
            <a:r>
              <a:rPr lang="it-IT" sz="1600" dirty="0">
                <a:latin typeface="Arial Narrow" pitchFamily="34" charset="0"/>
              </a:rPr>
              <a:t>. Le possibili casistiche, a questo punto, sono 3:</a:t>
            </a:r>
            <a:endParaRPr lang="it-IT" sz="1600" dirty="0">
              <a:solidFill>
                <a:schemeClr val="tx1"/>
              </a:solidFill>
              <a:latin typeface="Arial Narrow" pitchFamily="34" charset="0"/>
            </a:endParaRPr>
          </a:p>
        </p:txBody>
      </p:sp>
      <p:sp>
        <p:nvSpPr>
          <p:cNvPr id="31" name="Text Box 6"/>
          <p:cNvSpPr txBox="1">
            <a:spLocks noChangeArrowheads="1"/>
          </p:cNvSpPr>
          <p:nvPr/>
        </p:nvSpPr>
        <p:spPr bwMode="auto">
          <a:xfrm>
            <a:off x="551426" y="3021460"/>
            <a:ext cx="3084469" cy="3200876"/>
          </a:xfrm>
          <a:prstGeom prst="rect">
            <a:avLst/>
          </a:prstGeom>
          <a:noFill/>
          <a:ln w="9525">
            <a:noFill/>
            <a:miter lim="800000"/>
            <a:headEnd/>
            <a:tailEnd type="none" w="lg" len="lg"/>
          </a:ln>
        </p:spPr>
        <p:txBody>
          <a:bodyPr wrap="square">
            <a:spAutoFit/>
          </a:bodyPr>
          <a:lstStyle/>
          <a:p>
            <a:pPr marL="285750" indent="-285750" algn="just" eaLnBrk="0" hangingPunct="0">
              <a:spcAft>
                <a:spcPts val="600"/>
              </a:spcAft>
              <a:buFont typeface="Wingdings" panose="05000000000000000000" pitchFamily="2" charset="2"/>
              <a:buChar char="v"/>
            </a:pPr>
            <a:r>
              <a:rPr lang="it-IT" sz="1600" b="1" dirty="0">
                <a:latin typeface="Arial Narrow" pitchFamily="34" charset="0"/>
              </a:rPr>
              <a:t>I risultati sono utili e coerenti</a:t>
            </a:r>
            <a:r>
              <a:rPr lang="it-IT" sz="1600" dirty="0">
                <a:latin typeface="Arial Narrow" pitchFamily="34" charset="0"/>
              </a:rPr>
              <a:t> rispetto agli obiettivi preposti → la simulazione si considera conclusa.</a:t>
            </a:r>
          </a:p>
          <a:p>
            <a:pPr marL="285750" indent="-285750" algn="just" eaLnBrk="0" hangingPunct="0">
              <a:spcAft>
                <a:spcPts val="600"/>
              </a:spcAft>
              <a:buFont typeface="Wingdings" panose="05000000000000000000" pitchFamily="2" charset="2"/>
              <a:buChar char="v"/>
            </a:pPr>
            <a:r>
              <a:rPr lang="it-IT" sz="1600" b="1" dirty="0">
                <a:latin typeface="Arial Narrow" pitchFamily="34" charset="0"/>
              </a:rPr>
              <a:t>I risultati sono coerenti ma non sono sufficienti</a:t>
            </a:r>
            <a:r>
              <a:rPr lang="it-IT" sz="1600" dirty="0">
                <a:latin typeface="Arial Narrow" pitchFamily="34" charset="0"/>
              </a:rPr>
              <a:t> al conseguimento degli obiettivi → bisogna valutare la ridefinizione di input e/o output attraverso l’IDF Editor.</a:t>
            </a:r>
          </a:p>
          <a:p>
            <a:pPr marL="285750" indent="-285750" algn="just" eaLnBrk="0" hangingPunct="0">
              <a:spcAft>
                <a:spcPts val="600"/>
              </a:spcAft>
              <a:buFont typeface="Wingdings" panose="05000000000000000000" pitchFamily="2" charset="2"/>
              <a:buChar char="v"/>
            </a:pPr>
            <a:r>
              <a:rPr lang="it-IT" sz="1600" b="1" dirty="0">
                <a:latin typeface="Arial Narrow" pitchFamily="34" charset="0"/>
              </a:rPr>
              <a:t>I risultati non sono coerenti </a:t>
            </a:r>
            <a:r>
              <a:rPr lang="it-IT" sz="1600" dirty="0">
                <a:latin typeface="Arial Narrow" pitchFamily="34" charset="0"/>
              </a:rPr>
              <a:t>→ bisogna tornare alla Fase 2 ridefinire i dati di input in funzione delle anomalie rilevate.</a:t>
            </a:r>
            <a:endParaRPr lang="it-IT" sz="1600" dirty="0">
              <a:solidFill>
                <a:schemeClr val="tx1"/>
              </a:solidFill>
              <a:latin typeface="Arial Narrow" pitchFamily="34" charset="0"/>
            </a:endParaRPr>
          </a:p>
        </p:txBody>
      </p:sp>
      <p:sp>
        <p:nvSpPr>
          <p:cNvPr id="17"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Fase IV: Visualizzazione dei Risultati</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46</a:t>
            </a:fld>
            <a:endParaRPr lang="it-IT" sz="1400">
              <a:solidFill>
                <a:schemeClr val="bg1"/>
              </a:solidFill>
            </a:endParaRPr>
          </a:p>
        </p:txBody>
      </p:sp>
      <p:sp>
        <p:nvSpPr>
          <p:cNvPr id="30" name="Text Box 6"/>
          <p:cNvSpPr txBox="1">
            <a:spLocks noChangeArrowheads="1"/>
          </p:cNvSpPr>
          <p:nvPr/>
        </p:nvSpPr>
        <p:spPr bwMode="auto">
          <a:xfrm>
            <a:off x="551426" y="2276872"/>
            <a:ext cx="7548966" cy="3524042"/>
          </a:xfrm>
          <a:prstGeom prst="rect">
            <a:avLst/>
          </a:prstGeom>
          <a:noFill/>
          <a:ln w="9525">
            <a:noFill/>
            <a:miter lim="800000"/>
            <a:headEnd/>
            <a:tailEnd type="none" w="lg" len="lg"/>
          </a:ln>
        </p:spPr>
        <p:txBody>
          <a:bodyPr wrap="square">
            <a:spAutoFit/>
          </a:bodyPr>
          <a:lstStyle/>
          <a:p>
            <a:pPr algn="just">
              <a:spcAft>
                <a:spcPts val="1800"/>
              </a:spcAft>
            </a:pPr>
            <a:r>
              <a:rPr lang="it-IT" sz="1600" dirty="0">
                <a:latin typeface="Arial Narrow" pitchFamily="34" charset="0"/>
              </a:rPr>
              <a:t>In fase di calcolo, EnergyPlus verifica che quantità e reciproche relazioni  tra i dati di input vengano rispettate. In caso contrario, la simulazione può non essere portata a conclusione ed EnergyPlus fornisce una descrizione sintetica del tipo di errore occorso. I possibili livelli di errore sono tre:</a:t>
            </a:r>
          </a:p>
          <a:p>
            <a:pPr marL="742950" lvl="1" indent="-285750" algn="just">
              <a:spcAft>
                <a:spcPts val="1800"/>
              </a:spcAft>
              <a:buFont typeface="Wingdings" panose="05000000000000000000" pitchFamily="2" charset="2"/>
              <a:buChar char="v"/>
            </a:pPr>
            <a:r>
              <a:rPr lang="it-IT" sz="1600" b="1" dirty="0" err="1">
                <a:latin typeface="Arial Narrow" pitchFamily="34" charset="0"/>
              </a:rPr>
              <a:t>Warnings</a:t>
            </a:r>
            <a:r>
              <a:rPr lang="it-IT" sz="1600" b="1" dirty="0">
                <a:latin typeface="Arial Narrow" pitchFamily="34" charset="0"/>
              </a:rPr>
              <a:t>:</a:t>
            </a:r>
            <a:r>
              <a:rPr lang="it-IT" sz="1600" dirty="0">
                <a:latin typeface="Arial Narrow" pitchFamily="34" charset="0"/>
              </a:rPr>
              <a:t> possibili incongruenze negli input (non portano generalmente alla conclusione anticipata della simulazione).</a:t>
            </a:r>
          </a:p>
          <a:p>
            <a:pPr marL="742950" lvl="1" indent="-285750" algn="just">
              <a:spcAft>
                <a:spcPts val="1800"/>
              </a:spcAft>
              <a:buFont typeface="Wingdings" panose="05000000000000000000" pitchFamily="2" charset="2"/>
              <a:buChar char="v"/>
            </a:pPr>
            <a:r>
              <a:rPr lang="it-IT" sz="1600" b="1" dirty="0">
                <a:latin typeface="Arial Narrow" pitchFamily="34" charset="0"/>
              </a:rPr>
              <a:t>Severe:</a:t>
            </a:r>
            <a:r>
              <a:rPr lang="it-IT" sz="1600" dirty="0">
                <a:latin typeface="Arial Narrow" pitchFamily="34" charset="0"/>
              </a:rPr>
              <a:t> errore grave nei dati di input o oggetti necessari mancanti.</a:t>
            </a:r>
          </a:p>
          <a:p>
            <a:pPr marL="742950" lvl="1" indent="-285750" algn="just">
              <a:spcAft>
                <a:spcPts val="1800"/>
              </a:spcAft>
              <a:buFont typeface="Wingdings" panose="05000000000000000000" pitchFamily="2" charset="2"/>
              <a:buChar char="v"/>
            </a:pPr>
            <a:r>
              <a:rPr lang="it-IT" sz="1600" b="1" dirty="0" err="1">
                <a:latin typeface="Arial Narrow" pitchFamily="34" charset="0"/>
              </a:rPr>
              <a:t>Fatal</a:t>
            </a:r>
            <a:r>
              <a:rPr lang="it-IT" sz="1600" b="1" dirty="0">
                <a:latin typeface="Arial Narrow" pitchFamily="34" charset="0"/>
              </a:rPr>
              <a:t>:</a:t>
            </a:r>
            <a:r>
              <a:rPr lang="it-IT" sz="1600" dirty="0">
                <a:latin typeface="Arial Narrow" pitchFamily="34" charset="0"/>
              </a:rPr>
              <a:t> Severe </a:t>
            </a:r>
            <a:r>
              <a:rPr lang="it-IT" sz="1600" dirty="0" err="1">
                <a:latin typeface="Arial Narrow" pitchFamily="34" charset="0"/>
              </a:rPr>
              <a:t>Errors</a:t>
            </a:r>
            <a:r>
              <a:rPr lang="it-IT" sz="1600" dirty="0">
                <a:latin typeface="Arial Narrow" pitchFamily="34" charset="0"/>
              </a:rPr>
              <a:t> che hanno condotto alla terminazione del SW</a:t>
            </a:r>
            <a:r>
              <a:rPr lang="it-IT" sz="1600" dirty="0" smtClean="0">
                <a:latin typeface="Arial Narrow" pitchFamily="34" charset="0"/>
              </a:rPr>
              <a:t>.</a:t>
            </a:r>
          </a:p>
          <a:p>
            <a:pPr marL="0" lvl="1" algn="just">
              <a:spcAft>
                <a:spcPts val="1800"/>
              </a:spcAft>
            </a:pPr>
            <a:endParaRPr lang="it-IT" sz="1600" dirty="0" smtClean="0">
              <a:latin typeface="Arial Narrow" pitchFamily="34" charset="0"/>
            </a:endParaRPr>
          </a:p>
          <a:p>
            <a:pPr marL="0" lvl="1" algn="r">
              <a:spcAft>
                <a:spcPts val="1800"/>
              </a:spcAft>
            </a:pPr>
            <a:r>
              <a:rPr lang="it-IT" sz="2000" dirty="0" smtClean="0">
                <a:latin typeface="Arial Narrow" pitchFamily="34" charset="0"/>
                <a:hlinkClick r:id="rId3" action="ppaction://hlinkfile"/>
              </a:rPr>
              <a:t>Vediamo com’è fatto un tipico messaggio di errore!</a:t>
            </a:r>
            <a:endParaRPr lang="it-IT" sz="1600" dirty="0">
              <a:latin typeface="Arial Narrow" pitchFamily="34" charset="0"/>
            </a:endParaRPr>
          </a:p>
        </p:txBody>
      </p:sp>
      <p:sp>
        <p:nvSpPr>
          <p:cNvPr id="16"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Visualizzazione e Interpretazione dei messaggi di errore</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4341" name="Text Box 6"/>
          <p:cNvSpPr txBox="1">
            <a:spLocks noChangeArrowheads="1"/>
          </p:cNvSpPr>
          <p:nvPr/>
        </p:nvSpPr>
        <p:spPr bwMode="auto">
          <a:xfrm>
            <a:off x="882650" y="2368550"/>
            <a:ext cx="7218363" cy="3477875"/>
          </a:xfrm>
          <a:prstGeom prst="rect">
            <a:avLst/>
          </a:prstGeom>
          <a:noFill/>
          <a:ln w="9525">
            <a:noFill/>
            <a:miter lim="800000"/>
            <a:headEnd/>
            <a:tailEnd type="none" w="lg" len="lg"/>
          </a:ln>
        </p:spPr>
        <p:txBody>
          <a:bodyPr>
            <a:spAutoFit/>
          </a:bodyPr>
          <a:lstStyle/>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EnergyPlus accetta file climatici in formato *.</a:t>
            </a:r>
            <a:r>
              <a:rPr lang="it-IT" sz="1600" dirty="0" err="1">
                <a:latin typeface="Arial Narrow" pitchFamily="34" charset="0"/>
              </a:rPr>
              <a:t>epw</a:t>
            </a:r>
            <a:r>
              <a:rPr lang="it-IT" sz="1600" dirty="0">
                <a:latin typeface="Arial Narrow" pitchFamily="34" charset="0"/>
              </a:rPr>
              <a:t> (EnergyPlus </a:t>
            </a:r>
            <a:r>
              <a:rPr lang="it-IT" sz="1600" dirty="0" err="1">
                <a:latin typeface="Arial Narrow" pitchFamily="34" charset="0"/>
              </a:rPr>
              <a:t>Weather</a:t>
            </a:r>
            <a:r>
              <a:rPr lang="it-IT" sz="1600" dirty="0">
                <a:latin typeface="Arial Narrow" pitchFamily="34" charset="0"/>
              </a:rPr>
              <a:t>)</a:t>
            </a: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Scopo del file climatico è quello di dare al motore di calcolo un’informazione precisa sulle condizioni climatiche dell’ambiente in cui si sta elaborando la simulazione energetica.</a:t>
            </a: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Raccoglie i </a:t>
            </a:r>
            <a:r>
              <a:rPr lang="it-IT" sz="1600" b="1" dirty="0">
                <a:latin typeface="Arial Narrow" pitchFamily="34" charset="0"/>
              </a:rPr>
              <a:t>dati orari</a:t>
            </a:r>
            <a:r>
              <a:rPr lang="it-IT" sz="1600" dirty="0">
                <a:latin typeface="Arial Narrow" pitchFamily="34" charset="0"/>
              </a:rPr>
              <a:t> delle principali grandezze meteorologiche di un anno solare per la località di interesse (radiazione solare, temperature, umidità relativa e velocità e direzione del vento</a:t>
            </a:r>
            <a:r>
              <a:rPr lang="it-IT" sz="1600" dirty="0" smtClean="0">
                <a:latin typeface="Arial Narrow" pitchFamily="34" charset="0"/>
              </a:rPr>
              <a:t>) → </a:t>
            </a:r>
            <a:r>
              <a:rPr lang="it-IT" sz="1600" dirty="0" smtClean="0">
                <a:latin typeface="Arial Narrow" pitchFamily="34" charset="0"/>
                <a:hlinkClick r:id="rId3" action="ppaction://hlinkfile"/>
              </a:rPr>
              <a:t>Vediamo com’è fatto!</a:t>
            </a:r>
            <a:endParaRPr lang="it-IT" sz="1600" dirty="0">
              <a:latin typeface="Arial Narrow" pitchFamily="34" charset="0"/>
            </a:endParaRP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L’Anno Tipo racchiude le grandezze meteorologiche </a:t>
            </a:r>
            <a:r>
              <a:rPr lang="it-IT" sz="1600" b="1" dirty="0">
                <a:latin typeface="Arial Narrow" pitchFamily="34" charset="0"/>
              </a:rPr>
              <a:t>più probabili</a:t>
            </a:r>
            <a:r>
              <a:rPr lang="it-IT" sz="1600" dirty="0">
                <a:latin typeface="Arial Narrow" pitchFamily="34" charset="0"/>
              </a:rPr>
              <a:t> ottenute attraverso la rielaborazione statistica di serie storiche di dati meteo per una determinata località.</a:t>
            </a:r>
          </a:p>
          <a:p>
            <a:pPr marL="285750" indent="-285750" algn="just" eaLnBrk="0" hangingPunct="0">
              <a:spcAft>
                <a:spcPts val="1800"/>
              </a:spcAft>
              <a:buFont typeface="Wingdings" panose="05000000000000000000" pitchFamily="2" charset="2"/>
              <a:buChar char="v"/>
            </a:pPr>
            <a:r>
              <a:rPr lang="it-IT" sz="1600" dirty="0">
                <a:latin typeface="Arial Narrow" pitchFamily="34" charset="0"/>
              </a:rPr>
              <a:t>Dal sito di EnergyPlus è possibile scaricare i </a:t>
            </a:r>
            <a:r>
              <a:rPr lang="it-IT" sz="1600" b="1" dirty="0" err="1">
                <a:latin typeface="Arial Narrow" pitchFamily="34" charset="0"/>
              </a:rPr>
              <a:t>Weather</a:t>
            </a:r>
            <a:r>
              <a:rPr lang="it-IT" sz="1600" b="1" dirty="0">
                <a:latin typeface="Arial Narrow" pitchFamily="34" charset="0"/>
              </a:rPr>
              <a:t> Data </a:t>
            </a:r>
            <a:r>
              <a:rPr lang="it-IT" sz="1600" b="1" dirty="0" err="1">
                <a:latin typeface="Arial Narrow" pitchFamily="34" charset="0"/>
              </a:rPr>
              <a:t>Files</a:t>
            </a:r>
            <a:r>
              <a:rPr lang="it-IT" sz="1600" dirty="0">
                <a:latin typeface="Arial Narrow" pitchFamily="34" charset="0"/>
              </a:rPr>
              <a:t> di più di 2100 località nel mondo.</a:t>
            </a: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47</a:t>
            </a:fld>
            <a:endParaRPr lang="it-IT" sz="1400" dirty="0">
              <a:solidFill>
                <a:schemeClr val="bg1"/>
              </a:solidFill>
            </a:endParaRPr>
          </a:p>
        </p:txBody>
      </p:sp>
      <p:sp>
        <p:nvSpPr>
          <p:cNvPr id="18"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err="1">
                <a:latin typeface="Arial Narrow" pitchFamily="34" charset="0"/>
              </a:rPr>
              <a:t>Weather</a:t>
            </a:r>
            <a:r>
              <a:rPr lang="it-IT" b="1" dirty="0">
                <a:latin typeface="Arial Narrow" pitchFamily="34" charset="0"/>
              </a:rPr>
              <a:t> Data </a:t>
            </a:r>
            <a:r>
              <a:rPr lang="it-IT" b="1" dirty="0" err="1">
                <a:latin typeface="Arial Narrow" pitchFamily="34" charset="0"/>
              </a:rPr>
              <a:t>Files</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48</a:t>
            </a:fld>
            <a:endParaRPr lang="it-IT" sz="1400" dirty="0">
              <a:solidFill>
                <a:schemeClr val="bg1"/>
              </a:solidFill>
            </a:endParaRPr>
          </a:p>
        </p:txBody>
      </p:sp>
      <p:sp>
        <p:nvSpPr>
          <p:cNvPr id="18" name="Text Box 6"/>
          <p:cNvSpPr txBox="1">
            <a:spLocks noChangeArrowheads="1"/>
          </p:cNvSpPr>
          <p:nvPr/>
        </p:nvSpPr>
        <p:spPr bwMode="auto">
          <a:xfrm>
            <a:off x="551426" y="2276872"/>
            <a:ext cx="7548966" cy="830997"/>
          </a:xfrm>
          <a:prstGeom prst="rect">
            <a:avLst/>
          </a:prstGeom>
          <a:noFill/>
          <a:ln w="9525">
            <a:noFill/>
            <a:miter lim="800000"/>
            <a:headEnd/>
            <a:tailEnd type="none" w="lg" len="lg"/>
          </a:ln>
        </p:spPr>
        <p:txBody>
          <a:bodyPr wrap="square">
            <a:spAutoFit/>
          </a:bodyPr>
          <a:lstStyle/>
          <a:p>
            <a:pPr algn="just"/>
            <a:r>
              <a:rPr lang="it-IT" sz="1600" dirty="0">
                <a:latin typeface="Arial Narrow" pitchFamily="34" charset="0"/>
              </a:rPr>
              <a:t>Anche la scelta del </a:t>
            </a:r>
            <a:r>
              <a:rPr lang="it-IT" sz="1600" b="1" dirty="0" err="1">
                <a:latin typeface="Arial Narrow" pitchFamily="34" charset="0"/>
              </a:rPr>
              <a:t>Weather</a:t>
            </a:r>
            <a:r>
              <a:rPr lang="it-IT" sz="1600" b="1" dirty="0">
                <a:latin typeface="Arial Narrow" pitchFamily="34" charset="0"/>
              </a:rPr>
              <a:t> Data File</a:t>
            </a:r>
            <a:r>
              <a:rPr lang="it-IT" sz="1600" dirty="0">
                <a:latin typeface="Arial Narrow" pitchFamily="34" charset="0"/>
              </a:rPr>
              <a:t> deve essere consapevole e dipendente dallo scopo della simulazione → nel caso in cui si faccia ricorso ad Anni Tipo è fondamentale valutarne </a:t>
            </a:r>
            <a:r>
              <a:rPr lang="it-IT" sz="1600" b="1" dirty="0">
                <a:latin typeface="Arial Narrow" pitchFamily="34" charset="0"/>
              </a:rPr>
              <a:t>criterio di estrazione</a:t>
            </a:r>
            <a:r>
              <a:rPr lang="it-IT" sz="1600" dirty="0">
                <a:latin typeface="Arial Narrow" pitchFamily="34" charset="0"/>
              </a:rPr>
              <a:t> e </a:t>
            </a:r>
            <a:r>
              <a:rPr lang="it-IT" sz="1600" b="1" dirty="0">
                <a:latin typeface="Arial Narrow" pitchFamily="34" charset="0"/>
              </a:rPr>
              <a:t>trend mensili</a:t>
            </a:r>
            <a:r>
              <a:rPr lang="it-IT" sz="1600" b="1" i="1" dirty="0">
                <a:latin typeface="Arial Narrow" pitchFamily="34" charset="0"/>
              </a:rPr>
              <a:t> </a:t>
            </a:r>
            <a:r>
              <a:rPr lang="it-IT" sz="1600" dirty="0">
                <a:latin typeface="Arial Narrow" pitchFamily="34" charset="0"/>
              </a:rPr>
              <a:t>rispetto alla normativa ufficiale di riferimento.</a:t>
            </a:r>
          </a:p>
        </p:txBody>
      </p:sp>
      <p:pic>
        <p:nvPicPr>
          <p:cNvPr id="19" name="Immagine 75" descr="Summer Performance-45.jpg"/>
          <p:cNvPicPr>
            <a:picLocks noChangeAspect="1"/>
          </p:cNvPicPr>
          <p:nvPr/>
        </p:nvPicPr>
        <p:blipFill>
          <a:blip r:embed="rId3" cstate="print"/>
          <a:srcRect/>
          <a:stretch>
            <a:fillRect/>
          </a:stretch>
        </p:blipFill>
        <p:spPr bwMode="auto">
          <a:xfrm>
            <a:off x="1692000" y="3401382"/>
            <a:ext cx="5760000" cy="2907538"/>
          </a:xfrm>
          <a:prstGeom prst="rect">
            <a:avLst/>
          </a:prstGeom>
          <a:ln>
            <a:noFill/>
          </a:ln>
          <a:effectLst>
            <a:outerShdw blurRad="190500" algn="tl" rotWithShape="0">
              <a:srgbClr val="000000">
                <a:alpha val="70000"/>
              </a:srgbClr>
            </a:outerShdw>
          </a:effectLst>
        </p:spPr>
      </p:pic>
      <p:sp>
        <p:nvSpPr>
          <p:cNvPr id="20" name="CasellaDiTesto 19"/>
          <p:cNvSpPr txBox="1"/>
          <p:nvPr/>
        </p:nvSpPr>
        <p:spPr>
          <a:xfrm>
            <a:off x="1595164" y="6380486"/>
            <a:ext cx="6420732" cy="276999"/>
          </a:xfrm>
          <a:prstGeom prst="rect">
            <a:avLst/>
          </a:prstGeom>
          <a:noFill/>
        </p:spPr>
        <p:txBody>
          <a:bodyPr wrap="none">
            <a:spAutoFit/>
          </a:bodyPr>
          <a:lstStyle/>
          <a:p>
            <a:pPr>
              <a:defRPr/>
            </a:pPr>
            <a:r>
              <a:rPr lang="it-IT" sz="1200" dirty="0">
                <a:latin typeface="+mj-lt"/>
              </a:rPr>
              <a:t>Differenza percentuale (temperatura) tra Anni Tipo per la città di Milano costruiti con diverso criterio di estrazione</a:t>
            </a:r>
            <a:endParaRPr lang="it-IT" sz="1200" b="0" dirty="0">
              <a:latin typeface="+mj-lt"/>
            </a:endParaRPr>
          </a:p>
        </p:txBody>
      </p:sp>
      <p:sp>
        <p:nvSpPr>
          <p:cNvPr id="9"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err="1">
                <a:latin typeface="Arial Narrow" pitchFamily="34" charset="0"/>
              </a:rPr>
              <a:t>Weather</a:t>
            </a:r>
            <a:r>
              <a:rPr lang="it-IT" b="1" dirty="0">
                <a:latin typeface="Arial Narrow" pitchFamily="34" charset="0"/>
              </a:rPr>
              <a:t> Data </a:t>
            </a:r>
            <a:r>
              <a:rPr lang="it-IT" b="1" dirty="0" err="1">
                <a:latin typeface="Arial Narrow" pitchFamily="34" charset="0"/>
              </a:rPr>
              <a:t>Files</a:t>
            </a:r>
            <a:r>
              <a:rPr lang="it-IT" b="1" dirty="0">
                <a:latin typeface="Arial Narrow" pitchFamily="34" charset="0"/>
              </a:rPr>
              <a:t>: l’importanza del criterio di estrazione dei dati</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49</a:t>
            </a:fld>
            <a:endParaRPr lang="it-IT" sz="1400" dirty="0">
              <a:solidFill>
                <a:schemeClr val="bg1"/>
              </a:solidFill>
            </a:endParaRPr>
          </a:p>
        </p:txBody>
      </p:sp>
      <p:sp>
        <p:nvSpPr>
          <p:cNvPr id="18" name="Text Box 6"/>
          <p:cNvSpPr txBox="1">
            <a:spLocks noChangeArrowheads="1"/>
          </p:cNvSpPr>
          <p:nvPr/>
        </p:nvSpPr>
        <p:spPr bwMode="auto">
          <a:xfrm>
            <a:off x="551426" y="2276872"/>
            <a:ext cx="7548966" cy="830997"/>
          </a:xfrm>
          <a:prstGeom prst="rect">
            <a:avLst/>
          </a:prstGeom>
          <a:noFill/>
          <a:ln w="9525">
            <a:noFill/>
            <a:miter lim="800000"/>
            <a:headEnd/>
            <a:tailEnd type="none" w="lg" len="lg"/>
          </a:ln>
        </p:spPr>
        <p:txBody>
          <a:bodyPr wrap="square">
            <a:spAutoFit/>
          </a:bodyPr>
          <a:lstStyle/>
          <a:p>
            <a:pPr algn="just"/>
            <a:r>
              <a:rPr lang="it-IT" sz="1600" dirty="0">
                <a:latin typeface="Arial Narrow" pitchFamily="34" charset="0"/>
              </a:rPr>
              <a:t>Ciascun file *.</a:t>
            </a:r>
            <a:r>
              <a:rPr lang="it-IT" sz="1600" dirty="0" err="1">
                <a:latin typeface="Arial Narrow" pitchFamily="34" charset="0"/>
              </a:rPr>
              <a:t>epw</a:t>
            </a:r>
            <a:r>
              <a:rPr lang="it-IT" sz="1600" dirty="0">
                <a:latin typeface="Arial Narrow" pitchFamily="34" charset="0"/>
              </a:rPr>
              <a:t> può essere personalizzato con dati provenienti da centraline meteorologiche identificate dal professionista. Particolarmente interessante è la possibilità di creare file </a:t>
            </a:r>
            <a:r>
              <a:rPr lang="it-IT" sz="1600" b="1" dirty="0">
                <a:latin typeface="Arial Narrow" pitchFamily="34" charset="0"/>
              </a:rPr>
              <a:t>.*</a:t>
            </a:r>
            <a:r>
              <a:rPr lang="it-IT" sz="1600" b="1" dirty="0" err="1">
                <a:latin typeface="Arial Narrow" pitchFamily="34" charset="0"/>
              </a:rPr>
              <a:t>epw</a:t>
            </a:r>
            <a:r>
              <a:rPr lang="it-IT" sz="1600" b="1" dirty="0">
                <a:latin typeface="Arial Narrow" pitchFamily="34" charset="0"/>
              </a:rPr>
              <a:t> reali per un dato anno di riferimento</a:t>
            </a:r>
            <a:r>
              <a:rPr lang="it-IT" sz="1600" dirty="0">
                <a:latin typeface="Arial Narrow" pitchFamily="34" charset="0"/>
              </a:rPr>
              <a:t>, da utilizzarsi, ad esempio, in caso di Energy Audit.</a:t>
            </a:r>
          </a:p>
        </p:txBody>
      </p:sp>
      <p:sp>
        <p:nvSpPr>
          <p:cNvPr id="20" name="CasellaDiTesto 19"/>
          <p:cNvSpPr txBox="1"/>
          <p:nvPr/>
        </p:nvSpPr>
        <p:spPr>
          <a:xfrm>
            <a:off x="1595164" y="6380486"/>
            <a:ext cx="7332135" cy="276999"/>
          </a:xfrm>
          <a:prstGeom prst="rect">
            <a:avLst/>
          </a:prstGeom>
          <a:noFill/>
        </p:spPr>
        <p:txBody>
          <a:bodyPr wrap="none">
            <a:spAutoFit/>
          </a:bodyPr>
          <a:lstStyle/>
          <a:p>
            <a:pPr>
              <a:defRPr/>
            </a:pPr>
            <a:r>
              <a:rPr lang="it-IT" sz="1200" dirty="0">
                <a:latin typeface="+mj-lt"/>
              </a:rPr>
              <a:t>Differenza percentuale (temperatura) tra l’Anno Tipo realizzato con metodo di estrazione CNR e l’anno 2011 per la città di Milano</a:t>
            </a:r>
            <a:endParaRPr lang="it-IT" sz="1200" b="0" dirty="0">
              <a:latin typeface="+mj-lt"/>
            </a:endParaRPr>
          </a:p>
        </p:txBody>
      </p:sp>
      <p:sp>
        <p:nvSpPr>
          <p:cNvPr id="9"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err="1">
                <a:latin typeface="Arial Narrow" pitchFamily="34" charset="0"/>
              </a:rPr>
              <a:t>Weather</a:t>
            </a:r>
            <a:r>
              <a:rPr lang="it-IT" b="1" dirty="0">
                <a:latin typeface="Arial Narrow" pitchFamily="34" charset="0"/>
              </a:rPr>
              <a:t> Data </a:t>
            </a:r>
            <a:r>
              <a:rPr lang="it-IT" b="1" dirty="0" err="1">
                <a:latin typeface="Arial Narrow" pitchFamily="34" charset="0"/>
              </a:rPr>
              <a:t>Files</a:t>
            </a:r>
            <a:r>
              <a:rPr lang="it-IT" b="1" dirty="0">
                <a:latin typeface="Arial Narrow" pitchFamily="34" charset="0"/>
              </a:rPr>
              <a:t>: personalizzare il file meteorologico</a:t>
            </a:r>
            <a:endParaRPr lang="it-IT" sz="1800" b="1" dirty="0">
              <a:latin typeface="Arial Narrow" pitchFamily="34" charset="0"/>
            </a:endParaRPr>
          </a:p>
        </p:txBody>
      </p:sp>
      <p:pic>
        <p:nvPicPr>
          <p:cNvPr id="10" name="Immagine 9" descr="Grafico Anno Reale.jpg"/>
          <p:cNvPicPr>
            <a:picLocks noChangeAspect="1"/>
          </p:cNvPicPr>
          <p:nvPr/>
        </p:nvPicPr>
        <p:blipFill>
          <a:blip r:embed="rId3" cstate="print"/>
          <a:stretch>
            <a:fillRect/>
          </a:stretch>
        </p:blipFill>
        <p:spPr>
          <a:xfrm>
            <a:off x="1691680" y="3355619"/>
            <a:ext cx="5760000" cy="29448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807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539750" y="1196975"/>
            <a:ext cx="8280400" cy="4895850"/>
          </a:xfrm>
          <a:prstGeom prst="rect">
            <a:avLst/>
          </a:prstGeom>
          <a:noFill/>
          <a:ln w="9525">
            <a:noFill/>
            <a:miter lim="800000"/>
            <a:headEnd/>
            <a:tailEnd/>
          </a:ln>
        </p:spPr>
        <p:txBody>
          <a:bodyPr/>
          <a:lstStyle/>
          <a:p>
            <a:pPr algn="just"/>
            <a:endParaRPr lang="en-GB" sz="1800" b="0">
              <a:solidFill>
                <a:schemeClr val="tx1"/>
              </a:solidFill>
              <a:latin typeface="Arial Narrow" pitchFamily="34" charset="0"/>
            </a:endParaRPr>
          </a:p>
          <a:p>
            <a:pPr algn="l">
              <a:spcBef>
                <a:spcPct val="20000"/>
              </a:spcBef>
            </a:pPr>
            <a:endParaRPr lang="it-IT" sz="1800" b="0">
              <a:solidFill>
                <a:schemeClr val="tx1"/>
              </a:solidFill>
              <a:latin typeface="Arial Narrow" pitchFamily="34" charset="0"/>
            </a:endParaRPr>
          </a:p>
        </p:txBody>
      </p:sp>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5</a:t>
            </a:fld>
            <a:endParaRPr lang="it-IT" sz="1400">
              <a:solidFill>
                <a:schemeClr val="bg1"/>
              </a:solidFill>
            </a:endParaRPr>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smtClean="0">
                <a:latin typeface="Arial Narrow" pitchFamily="34" charset="0"/>
              </a:rPr>
              <a:t>Le Isoterme in Regime Stazionario e in Regime Variabile</a:t>
            </a:r>
            <a:endParaRPr lang="it-IT" sz="1800" b="1" dirty="0">
              <a:latin typeface="Arial Narrow" pitchFamily="34" charset="0"/>
            </a:endParaRP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140968"/>
            <a:ext cx="4428000" cy="3555131"/>
          </a:xfrm>
          <a:prstGeom prst="rect">
            <a:avLst/>
          </a:prstGeom>
        </p:spPr>
      </p:pic>
      <p:sp>
        <p:nvSpPr>
          <p:cNvPr id="10" name="Content Placeholder 3"/>
          <p:cNvSpPr txBox="1">
            <a:spLocks/>
          </p:cNvSpPr>
          <p:nvPr/>
        </p:nvSpPr>
        <p:spPr>
          <a:xfrm>
            <a:off x="3779912" y="2255372"/>
            <a:ext cx="4608512"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1200"/>
              </a:spcAft>
              <a:buNone/>
            </a:pPr>
            <a:r>
              <a:rPr lang="it-IT" sz="1600" b="1" kern="0" dirty="0" smtClean="0">
                <a:latin typeface="Arial Narrow" panose="020B0606020202030204" pitchFamily="34" charset="0"/>
              </a:rPr>
              <a:t>REGIME STAZIONARIO:</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non </a:t>
            </a:r>
            <a:r>
              <a:rPr lang="it-IT" sz="1600" kern="0" dirty="0">
                <a:latin typeface="Arial Narrow" panose="020B0606020202030204" pitchFamily="34" charset="0"/>
              </a:rPr>
              <a:t>si intersecano mai tra di </a:t>
            </a:r>
            <a:r>
              <a:rPr lang="it-IT" sz="1600" kern="0" dirty="0" smtClean="0">
                <a:latin typeface="Arial Narrow" panose="020B0606020202030204" pitchFamily="34" charset="0"/>
              </a:rPr>
              <a:t>loro</a:t>
            </a:r>
            <a:endParaRPr lang="it-IT" sz="1600" kern="0" dirty="0">
              <a:latin typeface="Arial Narrow" panose="020B0606020202030204" pitchFamily="34" charset="0"/>
            </a:endParaRP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sono </a:t>
            </a:r>
            <a:r>
              <a:rPr lang="it-IT" sz="1600" b="1" kern="0" dirty="0" smtClean="0">
                <a:latin typeface="Arial Narrow" panose="020B0606020202030204" pitchFamily="34" charset="0"/>
              </a:rPr>
              <a:t>fisse</a:t>
            </a:r>
            <a:r>
              <a:rPr lang="it-IT" sz="1600" kern="0" dirty="0" smtClean="0">
                <a:latin typeface="Arial Narrow" panose="020B0606020202030204" pitchFamily="34" charset="0"/>
              </a:rPr>
              <a:t> e </a:t>
            </a:r>
            <a:r>
              <a:rPr lang="it-IT" sz="1600" b="1" kern="0" dirty="0" smtClean="0">
                <a:latin typeface="Arial Narrow" panose="020B0606020202030204" pitchFamily="34" charset="0"/>
              </a:rPr>
              <a:t>invariabili nel tempo</a:t>
            </a:r>
          </a:p>
          <a:p>
            <a:pPr marL="0" indent="0" algn="just">
              <a:spcBef>
                <a:spcPts val="1200"/>
              </a:spcBef>
              <a:spcAft>
                <a:spcPts val="1200"/>
              </a:spcAft>
              <a:buNone/>
            </a:pPr>
            <a:r>
              <a:rPr lang="it-IT" sz="1600" b="1" kern="0" dirty="0">
                <a:latin typeface="Arial Narrow" panose="020B0606020202030204" pitchFamily="34" charset="0"/>
              </a:rPr>
              <a:t>REGIME VARIABILE (O DINAMICO):</a:t>
            </a:r>
          </a:p>
          <a:p>
            <a:pPr algn="just">
              <a:spcBef>
                <a:spcPts val="0"/>
              </a:spcBef>
              <a:spcAft>
                <a:spcPts val="600"/>
              </a:spcAft>
              <a:buFont typeface="Wingdings" panose="05000000000000000000" pitchFamily="2" charset="2"/>
              <a:buChar char="v"/>
            </a:pPr>
            <a:r>
              <a:rPr lang="it-IT" sz="1600" kern="0" dirty="0">
                <a:latin typeface="Arial Narrow" panose="020B0606020202030204" pitchFamily="34" charset="0"/>
              </a:rPr>
              <a:t>Sono </a:t>
            </a:r>
            <a:r>
              <a:rPr lang="it-IT" sz="1600" b="1" kern="0" dirty="0">
                <a:latin typeface="Arial Narrow" panose="020B0606020202030204" pitchFamily="34" charset="0"/>
              </a:rPr>
              <a:t>mobili</a:t>
            </a:r>
            <a:r>
              <a:rPr lang="it-IT" sz="1600" kern="0" dirty="0">
                <a:latin typeface="Arial Narrow" panose="020B0606020202030204" pitchFamily="34" charset="0"/>
              </a:rPr>
              <a:t> e </a:t>
            </a:r>
            <a:r>
              <a:rPr lang="it-IT" sz="1600" b="1" kern="0" dirty="0">
                <a:latin typeface="Arial Narrow" panose="020B0606020202030204" pitchFamily="34" charset="0"/>
              </a:rPr>
              <a:t>deformabili</a:t>
            </a:r>
            <a:endParaRPr lang="it-IT" sz="1600" b="1" kern="0" dirty="0" smtClean="0">
              <a:latin typeface="Arial Narrow" panose="020B0606020202030204" pitchFamily="34" charset="0"/>
            </a:endParaRPr>
          </a:p>
        </p:txBody>
      </p:sp>
      <p:sp>
        <p:nvSpPr>
          <p:cNvPr id="9" name="Content Placeholder 3"/>
          <p:cNvSpPr txBox="1">
            <a:spLocks/>
          </p:cNvSpPr>
          <p:nvPr/>
        </p:nvSpPr>
        <p:spPr>
          <a:xfrm>
            <a:off x="3563888" y="6204216"/>
            <a:ext cx="4248472" cy="468000"/>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1200"/>
              </a:spcAft>
              <a:buNone/>
            </a:pPr>
            <a:r>
              <a:rPr lang="it-IT" sz="1200" kern="0" dirty="0" smtClean="0">
                <a:latin typeface="Arial Narrow" panose="020B0606020202030204" pitchFamily="34" charset="0"/>
              </a:rPr>
              <a:t>Visualizzazione delle isoterme nell’Analisi agli Elementi Finiti del nodo Serramento-Parete. </a:t>
            </a:r>
          </a:p>
        </p:txBody>
      </p:sp>
      <p:sp>
        <p:nvSpPr>
          <p:cNvPr id="12" name="Content Placeholder 3"/>
          <p:cNvSpPr txBox="1">
            <a:spLocks/>
          </p:cNvSpPr>
          <p:nvPr/>
        </p:nvSpPr>
        <p:spPr>
          <a:xfrm>
            <a:off x="3779912" y="2260902"/>
            <a:ext cx="4608512" cy="303358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1200"/>
              </a:spcAft>
              <a:buNone/>
            </a:pPr>
            <a:r>
              <a:rPr lang="it-IT" sz="1600" b="1" kern="0" dirty="0" smtClean="0">
                <a:latin typeface="Arial Narrow" panose="020B0606020202030204" pitchFamily="34" charset="0"/>
              </a:rPr>
              <a:t>RELATIVAMENTE ALLA CAPACITA’ TERMICA:</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Può essere usata per smorzare le oscillazioni di temperatura interna o per limitare i picchi di temperatura.</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Può essere problematica nei casi in cui si voglia una risposta termica molto rapida.</a:t>
            </a:r>
          </a:p>
        </p:txBody>
      </p:sp>
    </p:spTree>
    <p:extLst>
      <p:ext uri="{BB962C8B-B14F-4D97-AF65-F5344CB8AC3E}">
        <p14:creationId xmlns:p14="http://schemas.microsoft.com/office/powerpoint/2010/main" val="154912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003964" y="4592161"/>
            <a:ext cx="2066591" cy="276999"/>
          </a:xfrm>
          <a:prstGeom prst="rect">
            <a:avLst/>
          </a:prstGeom>
          <a:noFill/>
        </p:spPr>
        <p:txBody>
          <a:bodyPr wrap="none">
            <a:spAutoFit/>
          </a:bodyPr>
          <a:lstStyle/>
          <a:p>
            <a:pPr>
              <a:defRPr/>
            </a:pPr>
            <a:r>
              <a:rPr lang="it-IT" sz="1200" dirty="0">
                <a:latin typeface="+mj-lt"/>
              </a:rPr>
              <a:t>Schermata principale di </a:t>
            </a:r>
            <a:r>
              <a:rPr lang="it-IT" sz="1200" dirty="0" err="1" smtClean="0">
                <a:latin typeface="+mj-lt"/>
              </a:rPr>
              <a:t>Elements</a:t>
            </a:r>
            <a:endParaRPr lang="it-IT" sz="1200" b="0" dirty="0">
              <a:latin typeface="+mj-lt"/>
            </a:endParaRPr>
          </a:p>
        </p:txBody>
      </p:sp>
      <p:sp>
        <p:nvSpPr>
          <p:cNvPr id="6" name="Text Box 6"/>
          <p:cNvSpPr txBox="1">
            <a:spLocks noChangeArrowheads="1"/>
          </p:cNvSpPr>
          <p:nvPr/>
        </p:nvSpPr>
        <p:spPr bwMode="auto">
          <a:xfrm>
            <a:off x="551426" y="2276872"/>
            <a:ext cx="3300494" cy="3416320"/>
          </a:xfrm>
          <a:prstGeom prst="rect">
            <a:avLst/>
          </a:prstGeom>
          <a:noFill/>
          <a:ln w="9525">
            <a:noFill/>
            <a:miter lim="800000"/>
            <a:headEnd/>
            <a:tailEnd type="none" w="lg" len="lg"/>
          </a:ln>
        </p:spPr>
        <p:txBody>
          <a:bodyPr wrap="square">
            <a:spAutoFit/>
          </a:bodyPr>
          <a:lstStyle/>
          <a:p>
            <a:pPr marL="285750" indent="-285750" algn="just" eaLnBrk="0" hangingPunct="0">
              <a:spcAft>
                <a:spcPts val="600"/>
              </a:spcAft>
              <a:buFont typeface="Wingdings" panose="05000000000000000000" pitchFamily="2" charset="2"/>
              <a:buChar char="v"/>
            </a:pPr>
            <a:r>
              <a:rPr lang="it-IT" sz="1600" dirty="0" smtClean="0">
                <a:latin typeface="Arial Narrow" pitchFamily="34" charset="0"/>
              </a:rPr>
              <a:t>Open-source</a:t>
            </a:r>
          </a:p>
          <a:p>
            <a:pPr marL="285750" indent="-285750" algn="just" eaLnBrk="0" hangingPunct="0">
              <a:spcAft>
                <a:spcPts val="600"/>
              </a:spcAft>
              <a:buFont typeface="Wingdings" panose="05000000000000000000" pitchFamily="2" charset="2"/>
              <a:buChar char="v"/>
            </a:pPr>
            <a:r>
              <a:rPr lang="it-IT" sz="1600" dirty="0" smtClean="0">
                <a:latin typeface="Arial Narrow" pitchFamily="34" charset="0"/>
              </a:rPr>
              <a:t>R/W file in formato *.</a:t>
            </a:r>
            <a:r>
              <a:rPr lang="it-IT" sz="1600" dirty="0" err="1" smtClean="0">
                <a:latin typeface="Arial Narrow" pitchFamily="34" charset="0"/>
              </a:rPr>
              <a:t>epw</a:t>
            </a:r>
            <a:endParaRPr lang="it-IT" sz="1600" dirty="0">
              <a:latin typeface="Arial Narrow" pitchFamily="34" charset="0"/>
            </a:endParaRPr>
          </a:p>
          <a:p>
            <a:pPr marL="285750" indent="-285750" algn="just" eaLnBrk="0" hangingPunct="0">
              <a:spcAft>
                <a:spcPts val="600"/>
              </a:spcAft>
              <a:buFont typeface="Wingdings" panose="05000000000000000000" pitchFamily="2" charset="2"/>
              <a:buChar char="v"/>
            </a:pPr>
            <a:r>
              <a:rPr lang="it-IT" sz="1600" dirty="0">
                <a:latin typeface="Arial Narrow" pitchFamily="34" charset="0"/>
                <a:hlinkClick r:id="rId2" action="ppaction://program"/>
              </a:rPr>
              <a:t>Permette di elaborare file meteo</a:t>
            </a:r>
            <a:endParaRPr lang="it-IT" sz="1600" dirty="0">
              <a:latin typeface="Arial Narrow" pitchFamily="34" charset="0"/>
            </a:endParaRPr>
          </a:p>
          <a:p>
            <a:pPr marL="742950" lvl="1" indent="-285750" algn="just" eaLnBrk="0" hangingPunct="0">
              <a:spcAft>
                <a:spcPts val="600"/>
              </a:spcAft>
              <a:buFont typeface="Wingdings" panose="05000000000000000000" pitchFamily="2" charset="2"/>
              <a:buChar char="v"/>
            </a:pPr>
            <a:r>
              <a:rPr lang="it-IT" sz="1600" dirty="0">
                <a:latin typeface="Arial Narrow" pitchFamily="34" charset="0"/>
              </a:rPr>
              <a:t>Smart spreadsheet editor</a:t>
            </a:r>
          </a:p>
          <a:p>
            <a:pPr marL="742950" lvl="1" indent="-285750" algn="just" eaLnBrk="0" hangingPunct="0">
              <a:spcAft>
                <a:spcPts val="600"/>
              </a:spcAft>
              <a:buFont typeface="Wingdings" panose="05000000000000000000" pitchFamily="2" charset="2"/>
              <a:buChar char="v"/>
            </a:pPr>
            <a:r>
              <a:rPr lang="it-IT" sz="1600" dirty="0" smtClean="0">
                <a:latin typeface="Arial Narrow" pitchFamily="34" charset="0"/>
              </a:rPr>
              <a:t>Conservazione automatica delle relazioni variabili psicrometriche</a:t>
            </a:r>
            <a:endParaRPr lang="it-IT" sz="1600" dirty="0">
              <a:latin typeface="Arial Narrow" pitchFamily="34" charset="0"/>
            </a:endParaRPr>
          </a:p>
          <a:p>
            <a:pPr marL="742950" lvl="1" indent="-285750" algn="just" eaLnBrk="0" hangingPunct="0">
              <a:spcAft>
                <a:spcPts val="600"/>
              </a:spcAft>
              <a:buFont typeface="Wingdings" panose="05000000000000000000" pitchFamily="2" charset="2"/>
              <a:buChar char="v"/>
            </a:pPr>
            <a:r>
              <a:rPr lang="it-IT" sz="1600" dirty="0">
                <a:latin typeface="Arial Narrow" pitchFamily="34" charset="0"/>
              </a:rPr>
              <a:t>Strumenti per la trasformazione dati (normalizzazione, offset…)</a:t>
            </a:r>
          </a:p>
          <a:p>
            <a:pPr marL="742950" lvl="1" indent="-285750" algn="just" eaLnBrk="0" hangingPunct="0">
              <a:spcAft>
                <a:spcPts val="600"/>
              </a:spcAft>
              <a:buFont typeface="Wingdings" panose="05000000000000000000" pitchFamily="2" charset="2"/>
              <a:buChar char="v"/>
            </a:pPr>
            <a:r>
              <a:rPr lang="it-IT" sz="1600" dirty="0">
                <a:latin typeface="Arial Narrow" pitchFamily="34" charset="0"/>
              </a:rPr>
              <a:t>Copia/Incolla da/verso Excel</a:t>
            </a:r>
          </a:p>
          <a:p>
            <a:pPr marL="742950" lvl="1" indent="-285750" algn="just" eaLnBrk="0" hangingPunct="0">
              <a:spcAft>
                <a:spcPts val="600"/>
              </a:spcAft>
              <a:buFont typeface="Wingdings" panose="05000000000000000000" pitchFamily="2" charset="2"/>
              <a:buChar char="v"/>
            </a:pPr>
            <a:r>
              <a:rPr lang="it-IT" sz="1600" dirty="0">
                <a:latin typeface="Arial Narrow" pitchFamily="34" charset="0"/>
              </a:rPr>
              <a:t>Conversione automatica IP/SI</a:t>
            </a:r>
          </a:p>
          <a:p>
            <a:pPr marL="285750" indent="-285750" algn="just" eaLnBrk="0" hangingPunct="0">
              <a:spcAft>
                <a:spcPts val="600"/>
              </a:spcAft>
              <a:buFont typeface="Wingdings" panose="05000000000000000000" pitchFamily="2" charset="2"/>
              <a:buChar char="v"/>
            </a:pPr>
            <a:r>
              <a:rPr lang="it-IT" sz="1600" dirty="0" smtClean="0">
                <a:latin typeface="Arial Narrow" pitchFamily="34" charset="0"/>
              </a:rPr>
              <a:t>Visualizzazione dati personalizzabile.</a:t>
            </a:r>
          </a:p>
        </p:txBody>
      </p:sp>
      <p:sp>
        <p:nvSpPr>
          <p:cNvPr id="9"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smtClean="0">
                <a:latin typeface="Arial Narrow" pitchFamily="34" charset="0"/>
              </a:rPr>
              <a:t>Personalizzare il File Meteorologico con </a:t>
            </a:r>
            <a:r>
              <a:rPr lang="it-IT" b="1" dirty="0" err="1" smtClean="0">
                <a:latin typeface="Arial Narrow" pitchFamily="34" charset="0"/>
              </a:rPr>
              <a:t>Elements</a:t>
            </a:r>
            <a:endParaRPr lang="it-IT" sz="1800" b="1" dirty="0">
              <a:latin typeface="Arial Narrow"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472" y="2276872"/>
            <a:ext cx="4716000" cy="2319217"/>
          </a:xfrm>
          <a:prstGeom prst="rect">
            <a:avLst/>
          </a:prstGeom>
          <a:ln w="6350">
            <a:solidFill>
              <a:schemeClr val="tx1"/>
            </a:solidFill>
          </a:ln>
        </p:spPr>
      </p:pic>
    </p:spTree>
    <p:extLst>
      <p:ext uri="{BB962C8B-B14F-4D97-AF65-F5344CB8AC3E}">
        <p14:creationId xmlns:p14="http://schemas.microsoft.com/office/powerpoint/2010/main" val="645610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4341" name="Text Box 6"/>
          <p:cNvSpPr txBox="1">
            <a:spLocks noChangeArrowheads="1"/>
          </p:cNvSpPr>
          <p:nvPr/>
        </p:nvSpPr>
        <p:spPr bwMode="auto">
          <a:xfrm>
            <a:off x="882650" y="2368550"/>
            <a:ext cx="7218363" cy="2523768"/>
          </a:xfrm>
          <a:prstGeom prst="rect">
            <a:avLst/>
          </a:prstGeom>
          <a:noFill/>
          <a:ln w="9525">
            <a:noFill/>
            <a:miter lim="800000"/>
            <a:headEnd/>
            <a:tailEnd type="none" w="lg" len="lg"/>
          </a:ln>
        </p:spPr>
        <p:txBody>
          <a:bodyPr>
            <a:spAutoFit/>
          </a:bodyPr>
          <a:lstStyle/>
          <a:p>
            <a:pPr marL="285750" indent="-285750" algn="just" eaLnBrk="0" hangingPunct="0">
              <a:spcAft>
                <a:spcPts val="1800"/>
              </a:spcAft>
              <a:buFont typeface="Wingdings" panose="05000000000000000000" pitchFamily="2" charset="2"/>
              <a:buChar char="v"/>
            </a:pPr>
            <a:r>
              <a:rPr lang="it-IT" sz="1600" b="1" dirty="0">
                <a:latin typeface="Arial Narrow" pitchFamily="34" charset="0"/>
              </a:rPr>
              <a:t>Input/Output Reference</a:t>
            </a:r>
            <a:r>
              <a:rPr lang="it-IT" sz="1600" dirty="0">
                <a:latin typeface="Arial Narrow" pitchFamily="34" charset="0"/>
              </a:rPr>
              <a:t> (documentazione ufficiale): è la Bibbia di E+. Contiene la spiegazione di tutti i moduli presenti all’interno del motore di calcolo nonché delle relative modalità di implementazione</a:t>
            </a:r>
            <a:r>
              <a:rPr lang="it-IT" sz="1600" dirty="0"/>
              <a:t>.</a:t>
            </a:r>
          </a:p>
          <a:p>
            <a:pPr marL="285750" indent="-285750" algn="just" eaLnBrk="0" hangingPunct="0">
              <a:spcAft>
                <a:spcPts val="1800"/>
              </a:spcAft>
              <a:buFont typeface="Wingdings" panose="05000000000000000000" pitchFamily="2" charset="2"/>
              <a:buChar char="v"/>
            </a:pPr>
            <a:r>
              <a:rPr lang="it-IT" sz="1600" b="1" dirty="0" err="1">
                <a:latin typeface="Arial Narrow" pitchFamily="34" charset="0"/>
              </a:rPr>
              <a:t>DataSet</a:t>
            </a:r>
            <a:r>
              <a:rPr lang="it-IT" sz="1600" b="1" dirty="0">
                <a:latin typeface="Arial Narrow" pitchFamily="34" charset="0"/>
              </a:rPr>
              <a:t>:</a:t>
            </a:r>
            <a:r>
              <a:rPr lang="it-IT" sz="1600" dirty="0">
                <a:latin typeface="Arial Narrow" pitchFamily="34" charset="0"/>
              </a:rPr>
              <a:t> raggiungibile in IDF Editor attraverso File &gt; Open </a:t>
            </a:r>
            <a:r>
              <a:rPr lang="it-IT" sz="1600" dirty="0" err="1">
                <a:latin typeface="Arial Narrow" pitchFamily="34" charset="0"/>
              </a:rPr>
              <a:t>DataSet</a:t>
            </a:r>
            <a:r>
              <a:rPr lang="it-IT" sz="1600" dirty="0">
                <a:latin typeface="Arial Narrow" pitchFamily="34" charset="0"/>
              </a:rPr>
              <a:t>. Database contenente le caratteristiche di tutti i principali materiali esistenti, degli impianti ecc.</a:t>
            </a:r>
          </a:p>
          <a:p>
            <a:pPr marL="285750" indent="-285750" algn="just" eaLnBrk="0" hangingPunct="0">
              <a:spcAft>
                <a:spcPts val="1800"/>
              </a:spcAft>
              <a:buFont typeface="Wingdings" panose="05000000000000000000" pitchFamily="2" charset="2"/>
              <a:buChar char="v"/>
            </a:pPr>
            <a:r>
              <a:rPr lang="it-IT" sz="1600" b="1" dirty="0" err="1">
                <a:latin typeface="Arial Narrow" pitchFamily="34" charset="0"/>
              </a:rPr>
              <a:t>Examples</a:t>
            </a:r>
            <a:r>
              <a:rPr lang="it-IT" sz="1600" b="1" dirty="0">
                <a:latin typeface="Arial Narrow" pitchFamily="34" charset="0"/>
              </a:rPr>
              <a:t> </a:t>
            </a:r>
            <a:r>
              <a:rPr lang="it-IT" sz="1600" b="1" dirty="0" err="1">
                <a:latin typeface="Arial Narrow" pitchFamily="34" charset="0"/>
              </a:rPr>
              <a:t>Files</a:t>
            </a:r>
            <a:r>
              <a:rPr lang="it-IT" sz="1600" b="1" dirty="0">
                <a:latin typeface="Arial Narrow" pitchFamily="34" charset="0"/>
              </a:rPr>
              <a:t>:</a:t>
            </a:r>
            <a:r>
              <a:rPr lang="it-IT" sz="1600" dirty="0">
                <a:latin typeface="Arial Narrow" pitchFamily="34" charset="0"/>
              </a:rPr>
              <a:t> esempi precompilati e posti nella Directory di installazione di EnergyPlus. Permettono di verificare le modalità di implementazione di casi particolari ed eventualmente di riadattarne i contenuti alle proprie esigenze.</a:t>
            </a: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51</a:t>
            </a:fld>
            <a:endParaRPr lang="it-IT" sz="1400" dirty="0">
              <a:solidFill>
                <a:schemeClr val="bg1"/>
              </a:solidFill>
            </a:endParaRPr>
          </a:p>
        </p:txBody>
      </p:sp>
      <p:sp>
        <p:nvSpPr>
          <p:cNvPr id="13"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Principali supporti alla modellazione</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4341" name="Text Box 6"/>
          <p:cNvSpPr txBox="1">
            <a:spLocks noChangeArrowheads="1"/>
          </p:cNvSpPr>
          <p:nvPr/>
        </p:nvSpPr>
        <p:spPr bwMode="auto">
          <a:xfrm>
            <a:off x="882650" y="2368550"/>
            <a:ext cx="7218363" cy="1769715"/>
          </a:xfrm>
          <a:prstGeom prst="rect">
            <a:avLst/>
          </a:prstGeom>
          <a:noFill/>
          <a:ln w="9525">
            <a:noFill/>
            <a:miter lim="800000"/>
            <a:headEnd/>
            <a:tailEnd type="none" w="lg" len="lg"/>
          </a:ln>
        </p:spPr>
        <p:txBody>
          <a:bodyPr>
            <a:spAutoFit/>
          </a:bodyPr>
          <a:lstStyle/>
          <a:p>
            <a:pPr marL="285750" indent="-285750" algn="just">
              <a:spcAft>
                <a:spcPts val="1800"/>
              </a:spcAft>
              <a:buFont typeface="Wingdings" panose="05000000000000000000" pitchFamily="2" charset="2"/>
              <a:buChar char="v"/>
            </a:pPr>
            <a:r>
              <a:rPr lang="it-IT" sz="1600" b="1" dirty="0">
                <a:latin typeface="Arial Narrow" pitchFamily="34" charset="0"/>
              </a:rPr>
              <a:t>EnergyPlus: </a:t>
            </a:r>
            <a:r>
              <a:rPr lang="it-IT" sz="1600" dirty="0">
                <a:latin typeface="Arial Narrow" pitchFamily="34" charset="0"/>
                <a:hlinkClick r:id="rId3"/>
              </a:rPr>
              <a:t>https://energyplus.net/</a:t>
            </a:r>
            <a:endParaRPr lang="it-IT" sz="1600" dirty="0">
              <a:latin typeface="Arial Narrow" pitchFamily="34" charset="0"/>
            </a:endParaRPr>
          </a:p>
          <a:p>
            <a:pPr marL="285750" indent="-285750" algn="just">
              <a:spcAft>
                <a:spcPts val="1800"/>
              </a:spcAft>
              <a:buFont typeface="Wingdings" panose="05000000000000000000" pitchFamily="2" charset="2"/>
              <a:buChar char="v"/>
            </a:pPr>
            <a:r>
              <a:rPr lang="it-IT" sz="1600" b="1" dirty="0" err="1">
                <a:latin typeface="Arial Narrow" pitchFamily="34" charset="0"/>
              </a:rPr>
              <a:t>Simergy</a:t>
            </a:r>
            <a:r>
              <a:rPr lang="it-IT" sz="1600" b="1" dirty="0">
                <a:latin typeface="Arial Narrow" pitchFamily="34" charset="0"/>
              </a:rPr>
              <a:t>: </a:t>
            </a:r>
            <a:r>
              <a:rPr lang="it-IT" sz="1600" dirty="0">
                <a:latin typeface="Arial Narrow" pitchFamily="34" charset="0"/>
                <a:hlinkClick r:id="rId4"/>
              </a:rPr>
              <a:t>http://simergy.lbl.gov/</a:t>
            </a:r>
            <a:r>
              <a:rPr lang="it-IT" sz="1600" dirty="0">
                <a:latin typeface="Arial Narrow" pitchFamily="34" charset="0"/>
              </a:rPr>
              <a:t>  </a:t>
            </a:r>
          </a:p>
          <a:p>
            <a:pPr marL="285750" indent="-285750" algn="just">
              <a:spcAft>
                <a:spcPts val="1800"/>
              </a:spcAft>
              <a:buFont typeface="Wingdings" panose="05000000000000000000" pitchFamily="2" charset="2"/>
              <a:buChar char="v"/>
            </a:pPr>
            <a:r>
              <a:rPr lang="it-IT" sz="1600" b="1" dirty="0" err="1">
                <a:latin typeface="Arial Narrow" pitchFamily="34" charset="0"/>
              </a:rPr>
              <a:t>OpenStudio</a:t>
            </a:r>
            <a:r>
              <a:rPr lang="it-IT" sz="1600" b="1" dirty="0">
                <a:latin typeface="Arial Narrow" pitchFamily="34" charset="0"/>
              </a:rPr>
              <a:t>: </a:t>
            </a:r>
            <a:r>
              <a:rPr lang="it-IT" sz="1600" dirty="0">
                <a:latin typeface="Arial Narrow" pitchFamily="34" charset="0"/>
                <a:hlinkClick r:id="rId5"/>
              </a:rPr>
              <a:t>https://www.openstudio.net/</a:t>
            </a:r>
            <a:endParaRPr lang="it-IT" sz="1600" dirty="0">
              <a:latin typeface="Arial Narrow" pitchFamily="34" charset="0"/>
            </a:endParaRPr>
          </a:p>
          <a:p>
            <a:pPr marL="285750" indent="-285750" algn="just">
              <a:spcAft>
                <a:spcPts val="1800"/>
              </a:spcAft>
              <a:buFont typeface="Wingdings" panose="05000000000000000000" pitchFamily="2" charset="2"/>
              <a:buChar char="v"/>
            </a:pPr>
            <a:r>
              <a:rPr lang="it-IT" sz="1600" b="1" dirty="0">
                <a:latin typeface="Arial Narrow" pitchFamily="34" charset="0"/>
              </a:rPr>
              <a:t>Sito di supporto ufficiale per EnergyPlus: </a:t>
            </a:r>
            <a:r>
              <a:rPr lang="it-IT" sz="1600" dirty="0">
                <a:latin typeface="Arial Narrow" pitchFamily="34" charset="0"/>
                <a:hlinkClick r:id="rId6"/>
              </a:rPr>
              <a:t>http://energyplus.helpserve.com</a:t>
            </a:r>
            <a:r>
              <a:rPr lang="it-IT" sz="1600" dirty="0">
                <a:latin typeface="Arial Narrow" pitchFamily="34" charset="0"/>
              </a:rPr>
              <a:t> </a:t>
            </a: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52</a:t>
            </a:fld>
            <a:endParaRPr lang="it-IT" sz="1400" dirty="0">
              <a:solidFill>
                <a:schemeClr val="bg1"/>
              </a:solidFill>
            </a:endParaRPr>
          </a:p>
        </p:txBody>
      </p:sp>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Link Utili</a:t>
            </a:r>
            <a:endParaRPr lang="it-IT" sz="1800" b="1" dirty="0">
              <a:latin typeface="Arial Narrow"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dirty="0"/>
          </a:p>
        </p:txBody>
      </p:sp>
      <p:sp>
        <p:nvSpPr>
          <p:cNvPr id="14341" name="Text Box 6"/>
          <p:cNvSpPr txBox="1">
            <a:spLocks noChangeArrowheads="1"/>
          </p:cNvSpPr>
          <p:nvPr/>
        </p:nvSpPr>
        <p:spPr bwMode="auto">
          <a:xfrm>
            <a:off x="882650" y="2368550"/>
            <a:ext cx="7218363" cy="1769715"/>
          </a:xfrm>
          <a:prstGeom prst="rect">
            <a:avLst/>
          </a:prstGeom>
          <a:noFill/>
          <a:ln w="9525">
            <a:noFill/>
            <a:miter lim="800000"/>
            <a:headEnd/>
            <a:tailEnd type="none" w="lg" len="lg"/>
          </a:ln>
        </p:spPr>
        <p:txBody>
          <a:bodyPr>
            <a:spAutoFit/>
          </a:bodyPr>
          <a:lstStyle/>
          <a:p>
            <a:pPr marL="285750" indent="-285750" algn="just">
              <a:spcAft>
                <a:spcPts val="1800"/>
              </a:spcAft>
              <a:buFont typeface="Wingdings" panose="05000000000000000000" pitchFamily="2" charset="2"/>
              <a:buChar char="v"/>
            </a:pPr>
            <a:r>
              <a:rPr lang="it-IT" sz="1600" b="1" dirty="0" smtClean="0">
                <a:latin typeface="Arial Narrow" pitchFamily="34" charset="0"/>
              </a:rPr>
              <a:t>Indirizzo e-mail: </a:t>
            </a:r>
            <a:r>
              <a:rPr lang="it-IT" sz="1600" dirty="0" smtClean="0">
                <a:latin typeface="Arial Narrow" pitchFamily="34" charset="0"/>
                <a:hlinkClick r:id="rId3"/>
              </a:rPr>
              <a:t>angelo.martucci86@gmail.com</a:t>
            </a:r>
            <a:r>
              <a:rPr lang="it-IT" sz="1600" dirty="0" smtClean="0">
                <a:latin typeface="Arial Narrow" pitchFamily="34" charset="0"/>
              </a:rPr>
              <a:t> </a:t>
            </a:r>
            <a:endParaRPr lang="it-IT" sz="1600" dirty="0">
              <a:latin typeface="Arial Narrow" pitchFamily="34" charset="0"/>
            </a:endParaRPr>
          </a:p>
          <a:p>
            <a:pPr marL="285750" indent="-285750" algn="just">
              <a:spcAft>
                <a:spcPts val="1800"/>
              </a:spcAft>
              <a:buFont typeface="Wingdings" panose="05000000000000000000" pitchFamily="2" charset="2"/>
              <a:buChar char="v"/>
            </a:pPr>
            <a:r>
              <a:rPr lang="it-IT" sz="1600" b="1" dirty="0" smtClean="0">
                <a:latin typeface="Arial Narrow" pitchFamily="34" charset="0"/>
              </a:rPr>
              <a:t>Cellulare: </a:t>
            </a:r>
            <a:r>
              <a:rPr lang="it-IT" sz="1600" dirty="0" smtClean="0">
                <a:latin typeface="Arial Narrow" pitchFamily="34" charset="0"/>
              </a:rPr>
              <a:t>+39 348 7473 048  </a:t>
            </a:r>
            <a:endParaRPr lang="it-IT" sz="1600" dirty="0">
              <a:latin typeface="Arial Narrow" pitchFamily="34" charset="0"/>
            </a:endParaRPr>
          </a:p>
          <a:p>
            <a:pPr marL="285750" indent="-285750" algn="just">
              <a:spcAft>
                <a:spcPts val="1800"/>
              </a:spcAft>
              <a:buFont typeface="Wingdings" panose="05000000000000000000" pitchFamily="2" charset="2"/>
              <a:buChar char="v"/>
            </a:pPr>
            <a:r>
              <a:rPr lang="it-IT" sz="1600" b="1" dirty="0" smtClean="0">
                <a:latin typeface="Arial Narrow" pitchFamily="34" charset="0"/>
              </a:rPr>
              <a:t>Skype: </a:t>
            </a:r>
            <a:r>
              <a:rPr lang="it-IT" sz="1600" dirty="0" err="1" smtClean="0">
                <a:latin typeface="Arial Narrow" pitchFamily="34" charset="0"/>
              </a:rPr>
              <a:t>BuildingSimulationServices</a:t>
            </a:r>
            <a:endParaRPr lang="it-IT" sz="1600" dirty="0">
              <a:latin typeface="Arial Narrow" pitchFamily="34" charset="0"/>
            </a:endParaRPr>
          </a:p>
          <a:p>
            <a:pPr marL="285750" indent="-285750" algn="just">
              <a:spcAft>
                <a:spcPts val="1800"/>
              </a:spcAft>
              <a:buFont typeface="Wingdings" panose="05000000000000000000" pitchFamily="2" charset="2"/>
              <a:buChar char="v"/>
            </a:pPr>
            <a:r>
              <a:rPr lang="it-IT" sz="1600" b="1" dirty="0">
                <a:latin typeface="Arial Narrow" pitchFamily="34" charset="0"/>
              </a:rPr>
              <a:t>Sito </a:t>
            </a:r>
            <a:r>
              <a:rPr lang="it-IT" sz="1600" b="1" dirty="0" smtClean="0">
                <a:latin typeface="Arial Narrow" pitchFamily="34" charset="0"/>
              </a:rPr>
              <a:t>Internet: </a:t>
            </a:r>
            <a:r>
              <a:rPr lang="it-IT" sz="1600" dirty="0" smtClean="0">
                <a:latin typeface="Arial Narrow" pitchFamily="34" charset="0"/>
                <a:hlinkClick r:id="rId4"/>
              </a:rPr>
              <a:t>www.building-simulation-professional.it</a:t>
            </a:r>
            <a:r>
              <a:rPr lang="it-IT" sz="1600" dirty="0" smtClean="0">
                <a:latin typeface="Arial Narrow" pitchFamily="34" charset="0"/>
              </a:rPr>
              <a:t> </a:t>
            </a:r>
            <a:endParaRPr lang="it-IT" sz="1600" dirty="0">
              <a:latin typeface="Arial Narrow" pitchFamily="34" charset="0"/>
            </a:endParaRP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53</a:t>
            </a:fld>
            <a:endParaRPr lang="it-IT" sz="1400" dirty="0">
              <a:solidFill>
                <a:schemeClr val="bg1"/>
              </a:solidFill>
            </a:endParaRPr>
          </a:p>
        </p:txBody>
      </p:sp>
      <p:sp>
        <p:nvSpPr>
          <p:cNvPr id="15"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smtClean="0">
                <a:latin typeface="Arial Narrow" pitchFamily="34" charset="0"/>
              </a:rPr>
              <a:t>Contatti</a:t>
            </a:r>
            <a:endParaRPr lang="it-IT" sz="1800" b="1" dirty="0">
              <a:latin typeface="Arial Narrow" pitchFamily="34" charset="0"/>
            </a:endParaRPr>
          </a:p>
        </p:txBody>
      </p:sp>
    </p:spTree>
    <p:extLst>
      <p:ext uri="{BB962C8B-B14F-4D97-AF65-F5344CB8AC3E}">
        <p14:creationId xmlns:p14="http://schemas.microsoft.com/office/powerpoint/2010/main" val="3863774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259632" y="1215422"/>
            <a:ext cx="8280400" cy="4895850"/>
          </a:xfrm>
          <a:prstGeom prst="rect">
            <a:avLst/>
          </a:prstGeom>
          <a:noFill/>
          <a:ln w="9525">
            <a:noFill/>
            <a:miter lim="800000"/>
            <a:headEnd/>
            <a:tailEnd/>
          </a:ln>
        </p:spPr>
        <p:txBody>
          <a:bodyPr/>
          <a:lstStyle/>
          <a:p>
            <a:pPr algn="just"/>
            <a:endParaRPr lang="en-GB" sz="1800" b="0">
              <a:solidFill>
                <a:schemeClr val="tx1"/>
              </a:solidFill>
              <a:latin typeface="Arial Narrow" pitchFamily="34" charset="0"/>
            </a:endParaRPr>
          </a:p>
          <a:p>
            <a:pPr algn="l">
              <a:spcBef>
                <a:spcPct val="20000"/>
              </a:spcBef>
            </a:pPr>
            <a:endParaRPr lang="it-IT" sz="1800" b="0">
              <a:solidFill>
                <a:schemeClr val="tx1"/>
              </a:solidFill>
              <a:latin typeface="Arial Narrow" pitchFamily="34" charset="0"/>
            </a:endParaRPr>
          </a:p>
        </p:txBody>
      </p:sp>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1" name="Text Box 6"/>
          <p:cNvSpPr txBox="1">
            <a:spLocks noChangeArrowheads="1"/>
          </p:cNvSpPr>
          <p:nvPr/>
        </p:nvSpPr>
        <p:spPr bwMode="auto">
          <a:xfrm>
            <a:off x="882650" y="2368550"/>
            <a:ext cx="7218363" cy="1800493"/>
          </a:xfrm>
          <a:prstGeom prst="rect">
            <a:avLst/>
          </a:prstGeom>
          <a:noFill/>
          <a:ln w="9525">
            <a:noFill/>
            <a:miter lim="800000"/>
            <a:headEnd/>
            <a:tailEnd type="none" w="lg" len="lg"/>
          </a:ln>
        </p:spPr>
        <p:txBody>
          <a:bodyPr>
            <a:spAutoFit/>
          </a:bodyPr>
          <a:lstStyle/>
          <a:p>
            <a:pPr marL="285750" indent="-285750" algn="just" eaLnBrk="0" hangingPunct="0">
              <a:spcAft>
                <a:spcPts val="1800"/>
              </a:spcAft>
              <a:buFont typeface="Wingdings" panose="05000000000000000000" pitchFamily="2" charset="2"/>
              <a:buChar char="v"/>
            </a:pPr>
            <a:r>
              <a:rPr lang="it-IT" sz="1600" dirty="0" smtClean="0">
                <a:latin typeface="Arial Narrow" pitchFamily="34" charset="0"/>
              </a:rPr>
              <a:t>La </a:t>
            </a:r>
            <a:r>
              <a:rPr lang="it-IT" sz="1600" b="1" dirty="0">
                <a:latin typeface="Arial Narrow" pitchFamily="34" charset="0"/>
              </a:rPr>
              <a:t>variazione temporale</a:t>
            </a:r>
            <a:r>
              <a:rPr lang="it-IT" sz="1600" dirty="0">
                <a:latin typeface="Arial Narrow" pitchFamily="34" charset="0"/>
              </a:rPr>
              <a:t> con cadenza oraria e sub-oraria dei </a:t>
            </a:r>
            <a:r>
              <a:rPr lang="it-IT" sz="1600" b="1" dirty="0">
                <a:latin typeface="Arial Narrow" pitchFamily="34" charset="0"/>
              </a:rPr>
              <a:t>parametri climatici</a:t>
            </a:r>
            <a:r>
              <a:rPr lang="it-IT" sz="1600" dirty="0">
                <a:latin typeface="Arial Narrow" pitchFamily="34" charset="0"/>
              </a:rPr>
              <a:t> che caratterizzano il contesto territoriale in cui si inserisce l’edificio oggetto di indagine (temperatura, umidità relativa, radiazione solare, velocità del vento ecc.)</a:t>
            </a:r>
          </a:p>
          <a:p>
            <a:pPr marL="285750" indent="-285750" algn="just" eaLnBrk="0" hangingPunct="0">
              <a:buFont typeface="Wingdings" panose="05000000000000000000" pitchFamily="2" charset="2"/>
              <a:buChar char="v"/>
            </a:pPr>
            <a:r>
              <a:rPr lang="it-IT" sz="1600" dirty="0">
                <a:latin typeface="Arial Narrow" pitchFamily="34" charset="0"/>
              </a:rPr>
              <a:t>La </a:t>
            </a:r>
            <a:r>
              <a:rPr lang="it-IT" sz="1600" b="1" dirty="0">
                <a:latin typeface="Arial Narrow" pitchFamily="34" charset="0"/>
              </a:rPr>
              <a:t>variazione temporale</a:t>
            </a:r>
            <a:r>
              <a:rPr lang="it-IT" sz="1600" dirty="0">
                <a:latin typeface="Arial Narrow" pitchFamily="34" charset="0"/>
              </a:rPr>
              <a:t> e comunque in risposta alle modificazioni istantanee dei parametri ambientali esterni, di tutti i </a:t>
            </a:r>
            <a:r>
              <a:rPr lang="it-IT" sz="1600" b="1" dirty="0">
                <a:latin typeface="Arial Narrow" pitchFamily="34" charset="0"/>
              </a:rPr>
              <a:t>parametri microclimatici e sistemici interni</a:t>
            </a:r>
            <a:r>
              <a:rPr lang="it-IT" sz="1600" dirty="0">
                <a:latin typeface="Arial Narrow" pitchFamily="34" charset="0"/>
              </a:rPr>
              <a:t> (temperatura, umidità relativa, risposta degli impianti ecc.) </a:t>
            </a:r>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6</a:t>
            </a:fld>
            <a:endParaRPr lang="it-IT" sz="1400">
              <a:solidFill>
                <a:schemeClr val="bg1"/>
              </a:solidFill>
            </a:endParaRPr>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Modelli di calcolo in Regime Dinamico e in Regime Stazionario: differenze</a:t>
            </a:r>
            <a:endParaRPr lang="it-IT" sz="1800" b="1" dirty="0">
              <a:latin typeface="Arial Narrow" pitchFamily="34" charset="0"/>
            </a:endParaRPr>
          </a:p>
        </p:txBody>
      </p:sp>
      <p:grpSp>
        <p:nvGrpSpPr>
          <p:cNvPr id="3" name="Gruppo 2"/>
          <p:cNvGrpSpPr/>
          <p:nvPr/>
        </p:nvGrpSpPr>
        <p:grpSpPr>
          <a:xfrm>
            <a:off x="792000" y="2708919"/>
            <a:ext cx="7775872" cy="3600401"/>
            <a:chOff x="792000" y="2708919"/>
            <a:chExt cx="7775872" cy="3600401"/>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2708919"/>
              <a:ext cx="7560000" cy="3108426"/>
            </a:xfrm>
            <a:prstGeom prst="rect">
              <a:avLst/>
            </a:prstGeom>
            <a:ln w="9525">
              <a:solidFill>
                <a:schemeClr val="tx1"/>
              </a:solidFill>
            </a:ln>
          </p:spPr>
        </p:pic>
        <p:sp>
          <p:nvSpPr>
            <p:cNvPr id="8" name="Content Placeholder 3"/>
            <p:cNvSpPr txBox="1">
              <a:spLocks/>
            </p:cNvSpPr>
            <p:nvPr/>
          </p:nvSpPr>
          <p:spPr>
            <a:xfrm>
              <a:off x="5220072" y="5841320"/>
              <a:ext cx="3347800" cy="468000"/>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1200"/>
                </a:spcAft>
                <a:buNone/>
              </a:pPr>
              <a:r>
                <a:rPr lang="it-IT" sz="1200" kern="0" dirty="0" smtClean="0">
                  <a:latin typeface="Arial Narrow" panose="020B0606020202030204" pitchFamily="34" charset="0"/>
                </a:rPr>
                <a:t>Variabilità delle condizioni al contorno: guadagni interni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341"/>
                                        </p:tgtEl>
                                      </p:cBhvr>
                                    </p:animEffect>
                                    <p:set>
                                      <p:cBhvr>
                                        <p:cTn id="7" dur="1" fill="hold">
                                          <p:stCondLst>
                                            <p:cond delay="499"/>
                                          </p:stCondLst>
                                        </p:cTn>
                                        <p:tgtEl>
                                          <p:spTgt spid="1434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7</a:t>
            </a:fld>
            <a:endParaRPr lang="it-IT" sz="1400">
              <a:solidFill>
                <a:schemeClr val="bg1"/>
              </a:solidFill>
            </a:endParaRPr>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a:latin typeface="Arial Narrow" pitchFamily="34" charset="0"/>
              </a:rPr>
              <a:t>Quando ricorrere al Modello Stazionario e quando a quello Dinamico</a:t>
            </a:r>
            <a:endParaRPr lang="it-IT" sz="1800" b="1" dirty="0">
              <a:latin typeface="Arial Narrow" pitchFamily="34" charset="0"/>
            </a:endParaRPr>
          </a:p>
        </p:txBody>
      </p:sp>
      <p:sp>
        <p:nvSpPr>
          <p:cNvPr id="8" name="Content Placeholder 3"/>
          <p:cNvSpPr txBox="1">
            <a:spLocks/>
          </p:cNvSpPr>
          <p:nvPr/>
        </p:nvSpPr>
        <p:spPr>
          <a:xfrm>
            <a:off x="882000" y="2368800"/>
            <a:ext cx="3456000" cy="4092575"/>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None/>
            </a:pPr>
            <a:r>
              <a:rPr lang="it-IT" sz="1600" kern="0" dirty="0" smtClean="0">
                <a:latin typeface="Arial Narrow" panose="020B0606020202030204" pitchFamily="34" charset="0"/>
              </a:rPr>
              <a:t>MODELLO STAZIONARIO</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Stima dei carichi termici di picco</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Dimensionamento impianti e/o Edificio</a:t>
            </a:r>
            <a:endParaRPr lang="it-IT" sz="1600" kern="0" dirty="0">
              <a:latin typeface="Arial Narrow" panose="020B0606020202030204" pitchFamily="34" charset="0"/>
            </a:endParaRP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Indice di Prestazione Stagionale</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Certificazione Energetica degli Edifici</a:t>
            </a:r>
          </a:p>
        </p:txBody>
      </p:sp>
      <p:sp>
        <p:nvSpPr>
          <p:cNvPr id="9" name="Content Placeholder 3"/>
          <p:cNvSpPr txBox="1">
            <a:spLocks/>
          </p:cNvSpPr>
          <p:nvPr/>
        </p:nvSpPr>
        <p:spPr>
          <a:xfrm>
            <a:off x="4690517" y="2368800"/>
            <a:ext cx="3456000" cy="2757804"/>
          </a:xfrm>
          <a:prstGeom prst="rect">
            <a:avLst/>
          </a:prstGeom>
        </p:spPr>
        <p:txBody>
          <a:bodyPr/>
          <a:lstStyle>
            <a:lvl1pPr marL="342725" indent="-342725" algn="l" rtl="0" eaLnBrk="1" fontAlgn="base" hangingPunct="1">
              <a:spcBef>
                <a:spcPct val="20000"/>
              </a:spcBef>
              <a:spcAft>
                <a:spcPct val="0"/>
              </a:spcAft>
              <a:buChar char="•"/>
              <a:defRPr sz="3200">
                <a:solidFill>
                  <a:schemeClr val="tx1"/>
                </a:solidFill>
                <a:latin typeface="+mn-lt"/>
                <a:ea typeface="+mn-ea"/>
                <a:cs typeface="+mn-cs"/>
              </a:defRPr>
            </a:lvl1pPr>
            <a:lvl2pPr marL="741611" indent="-285124" algn="l" rtl="0" eaLnBrk="1" fontAlgn="base" hangingPunct="1">
              <a:spcBef>
                <a:spcPct val="20000"/>
              </a:spcBef>
              <a:spcAft>
                <a:spcPct val="0"/>
              </a:spcAft>
              <a:buChar char="–"/>
              <a:defRPr sz="2800">
                <a:solidFill>
                  <a:schemeClr val="tx1"/>
                </a:solidFill>
                <a:latin typeface="+mn-lt"/>
              </a:defRPr>
            </a:lvl2pPr>
            <a:lvl3pPr marL="1141937" indent="-227523" algn="l" rtl="0" eaLnBrk="1" fontAlgn="base" hangingPunct="1">
              <a:spcBef>
                <a:spcPct val="20000"/>
              </a:spcBef>
              <a:spcAft>
                <a:spcPct val="0"/>
              </a:spcAft>
              <a:buChar char="•"/>
              <a:defRPr sz="2400">
                <a:solidFill>
                  <a:schemeClr val="tx1"/>
                </a:solidFill>
                <a:latin typeface="+mn-lt"/>
              </a:defRPr>
            </a:lvl3pPr>
            <a:lvl4pPr marL="1599864" indent="-227523" algn="l" rtl="0" eaLnBrk="1" fontAlgn="base" hangingPunct="1">
              <a:spcBef>
                <a:spcPct val="20000"/>
              </a:spcBef>
              <a:spcAft>
                <a:spcPct val="0"/>
              </a:spcAft>
              <a:buChar char="–"/>
              <a:defRPr sz="2000">
                <a:solidFill>
                  <a:schemeClr val="tx1"/>
                </a:solidFill>
                <a:latin typeface="+mn-lt"/>
              </a:defRPr>
            </a:lvl4pPr>
            <a:lvl5pPr marL="2056350" indent="-227523"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sz="2000">
                <a:solidFill>
                  <a:schemeClr val="tx1"/>
                </a:solidFill>
                <a:latin typeface="+mn-lt"/>
              </a:defRPr>
            </a:lvl6pPr>
            <a:lvl7pPr marL="2971492" indent="-228577" algn="l" rtl="0" eaLnBrk="1" fontAlgn="base" hangingPunct="1">
              <a:spcBef>
                <a:spcPct val="20000"/>
              </a:spcBef>
              <a:spcAft>
                <a:spcPct val="0"/>
              </a:spcAft>
              <a:buChar char="»"/>
              <a:defRPr sz="2000">
                <a:solidFill>
                  <a:schemeClr val="tx1"/>
                </a:solidFill>
                <a:latin typeface="+mn-lt"/>
              </a:defRPr>
            </a:lvl7pPr>
            <a:lvl8pPr marL="3428645" indent="-228577" algn="l" rtl="0" eaLnBrk="1" fontAlgn="base" hangingPunct="1">
              <a:spcBef>
                <a:spcPct val="20000"/>
              </a:spcBef>
              <a:spcAft>
                <a:spcPct val="0"/>
              </a:spcAft>
              <a:buChar char="»"/>
              <a:defRPr sz="2000">
                <a:solidFill>
                  <a:schemeClr val="tx1"/>
                </a:solidFill>
                <a:latin typeface="+mn-lt"/>
              </a:defRPr>
            </a:lvl8pPr>
            <a:lvl9pPr marL="3885797" indent="-228577"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spcAft>
                <a:spcPts val="600"/>
              </a:spcAft>
              <a:buNone/>
            </a:pPr>
            <a:r>
              <a:rPr lang="it-IT" sz="1600" kern="0" dirty="0" smtClean="0">
                <a:latin typeface="Arial Narrow" panose="020B0606020202030204" pitchFamily="34" charset="0"/>
              </a:rPr>
              <a:t>MODELLO DINAMICO</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Stima dei carichi termici effettuata sulla base delle effettive condizioni di utilizzo del sistema edificio-impianti (ambientali, occupazionali, gestionali ecc.)</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Dimensionamento di tutti i sistemi e i sottosistemi (impiantistici, geometrici, costruttivi), e stima delle prestazioni in condizioni di esercizio realistiche.</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Valutazione di soluzioni complesse </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Ottimizzazione sin dalle primissime fasi di progetto del sistema edificio-impianti</a:t>
            </a:r>
          </a:p>
          <a:p>
            <a:pPr algn="just">
              <a:spcBef>
                <a:spcPts val="0"/>
              </a:spcBef>
              <a:spcAft>
                <a:spcPts val="600"/>
              </a:spcAft>
              <a:buFont typeface="Wingdings" panose="05000000000000000000" pitchFamily="2" charset="2"/>
              <a:buChar char="v"/>
            </a:pPr>
            <a:r>
              <a:rPr lang="it-IT" sz="1600" kern="0" dirty="0" err="1" smtClean="0">
                <a:latin typeface="Arial Narrow" panose="020B0606020202030204" pitchFamily="34" charset="0"/>
              </a:rPr>
              <a:t>Sensitivity</a:t>
            </a:r>
            <a:r>
              <a:rPr lang="it-IT" sz="1600" kern="0" dirty="0" smtClean="0">
                <a:latin typeface="Arial Narrow" panose="020B0606020202030204" pitchFamily="34" charset="0"/>
              </a:rPr>
              <a:t> Analysis</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LCA, stima dei tempi di ritorno ecc.</a:t>
            </a:r>
          </a:p>
          <a:p>
            <a:pPr algn="just">
              <a:spcBef>
                <a:spcPts val="0"/>
              </a:spcBef>
              <a:spcAft>
                <a:spcPts val="600"/>
              </a:spcAft>
              <a:buFont typeface="Wingdings" panose="05000000000000000000" pitchFamily="2" charset="2"/>
              <a:buChar char="v"/>
            </a:pPr>
            <a:r>
              <a:rPr lang="it-IT" sz="1600" kern="0" dirty="0" smtClean="0">
                <a:latin typeface="Arial Narrow" panose="020B0606020202030204" pitchFamily="34" charset="0"/>
              </a:rPr>
              <a:t>…    </a:t>
            </a:r>
            <a:endParaRPr lang="it-IT" sz="1600" kern="0" dirty="0">
              <a:latin typeface="Arial Narrow" panose="020B0606020202030204" pitchFamily="34" charset="0"/>
            </a:endParaRPr>
          </a:p>
        </p:txBody>
      </p:sp>
      <p:cxnSp>
        <p:nvCxnSpPr>
          <p:cNvPr id="6" name="Connettore 1 5"/>
          <p:cNvCxnSpPr/>
          <p:nvPr/>
        </p:nvCxnSpPr>
        <p:spPr bwMode="auto">
          <a:xfrm>
            <a:off x="4443664" y="2361671"/>
            <a:ext cx="0" cy="4256511"/>
          </a:xfrm>
          <a:prstGeom prst="line">
            <a:avLst/>
          </a:prstGeom>
          <a:solidFill>
            <a:srgbClr val="F3EE1A"/>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8</a:t>
            </a:fld>
            <a:endParaRPr lang="it-IT" sz="1400">
              <a:solidFill>
                <a:schemeClr val="bg1"/>
              </a:solidFill>
            </a:endParaRPr>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smtClean="0">
                <a:latin typeface="Arial Narrow" pitchFamily="34" charset="0"/>
              </a:rPr>
              <a:t>La Modellazione del Sistema Edificio-Impianti</a:t>
            </a:r>
            <a:endParaRPr lang="it-IT" sz="1800" b="1" dirty="0">
              <a:latin typeface="Arial Narrow" pitchFamily="34" charset="0"/>
            </a:endParaRPr>
          </a:p>
        </p:txBody>
      </p:sp>
      <p:pic>
        <p:nvPicPr>
          <p:cNvPr id="2" name="Immagine 1"/>
          <p:cNvPicPr>
            <a:picLocks noChangeAspect="1"/>
          </p:cNvPicPr>
          <p:nvPr/>
        </p:nvPicPr>
        <p:blipFill>
          <a:blip r:embed="rId3"/>
          <a:stretch>
            <a:fillRect/>
          </a:stretch>
        </p:blipFill>
        <p:spPr>
          <a:xfrm>
            <a:off x="1332000" y="2275660"/>
            <a:ext cx="6480000" cy="4177676"/>
          </a:xfrm>
          <a:prstGeom prst="rect">
            <a:avLst/>
          </a:prstGeom>
        </p:spPr>
      </p:pic>
    </p:spTree>
    <p:extLst>
      <p:ext uri="{BB962C8B-B14F-4D97-AF65-F5344CB8AC3E}">
        <p14:creationId xmlns:p14="http://schemas.microsoft.com/office/powerpoint/2010/main" val="1744725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0" y="1497013"/>
            <a:ext cx="8143875" cy="431800"/>
          </a:xfrm>
          <a:prstGeom prst="rect">
            <a:avLst/>
          </a:prstGeom>
          <a:solidFill>
            <a:srgbClr val="DDDDDD"/>
          </a:solidFill>
          <a:ln w="9525">
            <a:noFill/>
            <a:miter lim="800000"/>
            <a:headEnd/>
            <a:tailEnd/>
          </a:ln>
        </p:spPr>
        <p:txBody>
          <a:bodyPr wrap="none" anchor="ctr"/>
          <a:lstStyle/>
          <a:p>
            <a:endParaRPr lang="it-IT"/>
          </a:p>
        </p:txBody>
      </p:sp>
      <p:sp>
        <p:nvSpPr>
          <p:cNvPr id="14348" name="Text Box 21"/>
          <p:cNvSpPr txBox="1">
            <a:spLocks noChangeArrowheads="1"/>
          </p:cNvSpPr>
          <p:nvPr/>
        </p:nvSpPr>
        <p:spPr bwMode="auto">
          <a:xfrm>
            <a:off x="8604250" y="6553200"/>
            <a:ext cx="539750" cy="304800"/>
          </a:xfrm>
          <a:prstGeom prst="rect">
            <a:avLst/>
          </a:prstGeom>
          <a:noFill/>
          <a:ln w="9525" algn="ctr">
            <a:noFill/>
            <a:miter lim="800000"/>
            <a:headEnd/>
            <a:tailEnd/>
          </a:ln>
        </p:spPr>
        <p:txBody>
          <a:bodyPr>
            <a:spAutoFit/>
          </a:bodyPr>
          <a:lstStyle/>
          <a:p>
            <a:pPr algn="l">
              <a:spcBef>
                <a:spcPct val="50000"/>
              </a:spcBef>
            </a:pPr>
            <a:fld id="{49B28FA4-D9A1-4A1A-9DFB-CAA144E6F246}" type="slidenum">
              <a:rPr lang="it-IT" sz="1400">
                <a:solidFill>
                  <a:schemeClr val="bg1"/>
                </a:solidFill>
              </a:rPr>
              <a:pPr algn="l">
                <a:spcBef>
                  <a:spcPct val="50000"/>
                </a:spcBef>
              </a:pPr>
              <a:t>9</a:t>
            </a:fld>
            <a:endParaRPr lang="it-IT" sz="1400">
              <a:solidFill>
                <a:schemeClr val="bg1"/>
              </a:solidFill>
            </a:endParaRPr>
          </a:p>
        </p:txBody>
      </p:sp>
      <p:sp>
        <p:nvSpPr>
          <p:cNvPr id="11" name="Text Box 10"/>
          <p:cNvSpPr txBox="1">
            <a:spLocks noChangeArrowheads="1"/>
          </p:cNvSpPr>
          <p:nvPr/>
        </p:nvSpPr>
        <p:spPr bwMode="auto">
          <a:xfrm>
            <a:off x="602682" y="1529744"/>
            <a:ext cx="7461250" cy="369332"/>
          </a:xfrm>
          <a:prstGeom prst="rect">
            <a:avLst/>
          </a:prstGeom>
          <a:noFill/>
          <a:ln w="9525">
            <a:noFill/>
            <a:miter lim="800000"/>
            <a:headEnd/>
            <a:tailEnd/>
          </a:ln>
        </p:spPr>
        <p:txBody>
          <a:bodyPr>
            <a:spAutoFit/>
          </a:bodyPr>
          <a:lstStyle/>
          <a:p>
            <a:pPr algn="l"/>
            <a:r>
              <a:rPr lang="it-IT" b="1" dirty="0" smtClean="0">
                <a:latin typeface="Arial Narrow" pitchFamily="34" charset="0"/>
              </a:rPr>
              <a:t>Flussi di Energia negli Edifici</a:t>
            </a:r>
            <a:endParaRPr lang="it-IT" sz="1800" b="1" dirty="0">
              <a:latin typeface="Arial Narrow" pitchFamily="34" charset="0"/>
            </a:endParaRPr>
          </a:p>
        </p:txBody>
      </p:sp>
      <p:pic>
        <p:nvPicPr>
          <p:cNvPr id="3" name="Immagine 2"/>
          <p:cNvPicPr>
            <a:picLocks noChangeAspect="1"/>
          </p:cNvPicPr>
          <p:nvPr/>
        </p:nvPicPr>
        <p:blipFill>
          <a:blip r:embed="rId3"/>
          <a:stretch>
            <a:fillRect/>
          </a:stretch>
        </p:blipFill>
        <p:spPr>
          <a:xfrm>
            <a:off x="1512000" y="2134494"/>
            <a:ext cx="6120000" cy="4506585"/>
          </a:xfrm>
          <a:prstGeom prst="rect">
            <a:avLst/>
          </a:prstGeom>
        </p:spPr>
      </p:pic>
    </p:spTree>
    <p:extLst>
      <p:ext uri="{BB962C8B-B14F-4D97-AF65-F5344CB8AC3E}">
        <p14:creationId xmlns:p14="http://schemas.microsoft.com/office/powerpoint/2010/main" val="402929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3EE1A"/>
        </a:solidFill>
        <a:ln w="9525" cap="flat" cmpd="sng" algn="ctr">
          <a:solidFill>
            <a:schemeClr val="bg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0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3EE1A"/>
        </a:solidFill>
        <a:ln w="9525" cap="flat" cmpd="sng" algn="ctr">
          <a:solidFill>
            <a:schemeClr val="bg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000" b="1" i="0" u="none" strike="noStrike" cap="none" normalizeH="0" baseline="0" smtClean="0">
            <a:ln>
              <a:noFill/>
            </a:ln>
            <a:solidFill>
              <a:schemeClr val="tx2"/>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2204</TotalTime>
  <Words>4228</Words>
  <Application>Microsoft Office PowerPoint</Application>
  <PresentationFormat>Presentazione su schermo (4:3)</PresentationFormat>
  <Paragraphs>432</Paragraphs>
  <Slides>53</Slides>
  <Notes>42</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53</vt:i4>
      </vt:variant>
    </vt:vector>
  </HeadingPairs>
  <TitlesOfParts>
    <vt:vector size="65" baseType="lpstr">
      <vt:lpstr>Arial</vt:lpstr>
      <vt:lpstr>Arial Narrow</vt:lpstr>
      <vt:lpstr>BankGothic Lt BT</vt:lpstr>
      <vt:lpstr>Calibri</vt:lpstr>
      <vt:lpstr>Cambria Math</vt:lpstr>
      <vt:lpstr>David</vt:lpstr>
      <vt:lpstr>Frutiger LT Com 55 Roman</vt:lpstr>
      <vt:lpstr>Lucida Sans Unicode</vt:lpstr>
      <vt:lpstr>Times New Roman</vt:lpstr>
      <vt:lpstr>Wingdings</vt:lpstr>
      <vt:lpstr>Tema di Office</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Angelo Martucci</dc:creator>
  <cp:lastModifiedBy>Martu</cp:lastModifiedBy>
  <cp:revision>340</cp:revision>
  <dcterms:modified xsi:type="dcterms:W3CDTF">2016-09-28T10:39:01Z</dcterms:modified>
</cp:coreProperties>
</file>